
<file path=[Content_Types].xml><?xml version="1.0" encoding="utf-8"?>
<Types xmlns="http://schemas.openxmlformats.org/package/2006/content-types">
  <Default Extension="xml" ContentType="application/xml"/>
  <Default Extension="docx" ContentType="application/vnd.openxmlformats-officedocument.wordprocessingml.document"/>
  <Default Extension="bin" ContentType="application/vnd.openxmlformats-officedocument.presentationml.printerSettings"/>
  <Default Extension="vml" ContentType="application/vnd.openxmlformats-officedocument.vmlDrawin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6" r:id="rId2"/>
    <p:sldId id="259" r:id="rId3"/>
    <p:sldId id="258" r:id="rId4"/>
    <p:sldId id="286" r:id="rId5"/>
    <p:sldId id="272" r:id="rId6"/>
    <p:sldId id="265" r:id="rId7"/>
    <p:sldId id="267" r:id="rId8"/>
    <p:sldId id="269" r:id="rId9"/>
    <p:sldId id="266" r:id="rId10"/>
    <p:sldId id="270" r:id="rId11"/>
    <p:sldId id="287" r:id="rId12"/>
    <p:sldId id="288" r:id="rId13"/>
    <p:sldId id="289" r:id="rId14"/>
    <p:sldId id="290" r:id="rId15"/>
    <p:sldId id="291" r:id="rId16"/>
    <p:sldId id="271" r:id="rId17"/>
    <p:sldId id="285" r:id="rId18"/>
    <p:sldId id="292" r:id="rId19"/>
    <p:sldId id="273" r:id="rId20"/>
    <p:sldId id="284" r:id="rId21"/>
    <p:sldId id="278" r:id="rId22"/>
    <p:sldId id="279" r:id="rId23"/>
    <p:sldId id="280" r:id="rId24"/>
    <p:sldId id="282" r:id="rId25"/>
    <p:sldId id="281" r:id="rId26"/>
    <p:sldId id="283" r:id="rId27"/>
    <p:sldId id="276" r:id="rId28"/>
    <p:sldId id="274" r:id="rId29"/>
    <p:sldId id="277" r:id="rId30"/>
    <p:sldId id="275" r:id="rId31"/>
  </p:sldIdLst>
  <p:sldSz cx="9144000" cy="6858000" type="screen4x3"/>
  <p:notesSz cx="6858000" cy="9144000"/>
  <p:defaultTextStyle>
    <a:defPPr>
      <a:defRPr lang="en-AU"/>
    </a:defPPr>
    <a:lvl1pPr algn="l" defTabSz="457200" rtl="0" fontAlgn="base">
      <a:spcBef>
        <a:spcPct val="0"/>
      </a:spcBef>
      <a:spcAft>
        <a:spcPct val="0"/>
      </a:spcAft>
      <a:defRPr kern="1200">
        <a:solidFill>
          <a:schemeClr val="tx1"/>
        </a:solidFill>
        <a:latin typeface="Arial" charset="0"/>
        <a:ea typeface="ＭＳ Ｐゴシック" charset="0"/>
        <a:cs typeface="ＭＳ Ｐゴシック" charset="0"/>
      </a:defRPr>
    </a:lvl1pPr>
    <a:lvl2pPr marL="457200" algn="l" defTabSz="457200" rtl="0" fontAlgn="base">
      <a:spcBef>
        <a:spcPct val="0"/>
      </a:spcBef>
      <a:spcAft>
        <a:spcPct val="0"/>
      </a:spcAft>
      <a:defRPr kern="1200">
        <a:solidFill>
          <a:schemeClr val="tx1"/>
        </a:solidFill>
        <a:latin typeface="Arial"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Arial"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Arial"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Arial" charset="0"/>
        <a:ea typeface="ＭＳ Ｐゴシック" charset="0"/>
        <a:cs typeface="ＭＳ Ｐゴシック" charset="0"/>
      </a:defRPr>
    </a:lvl5pPr>
    <a:lvl6pPr marL="2286000" algn="l" defTabSz="457200" rtl="0" eaLnBrk="1" latinLnBrk="0" hangingPunct="1">
      <a:defRPr kern="1200">
        <a:solidFill>
          <a:schemeClr val="tx1"/>
        </a:solidFill>
        <a:latin typeface="Arial" charset="0"/>
        <a:ea typeface="ＭＳ Ｐゴシック" charset="0"/>
        <a:cs typeface="ＭＳ Ｐゴシック" charset="0"/>
      </a:defRPr>
    </a:lvl6pPr>
    <a:lvl7pPr marL="2743200" algn="l" defTabSz="457200" rtl="0" eaLnBrk="1" latinLnBrk="0" hangingPunct="1">
      <a:defRPr kern="1200">
        <a:solidFill>
          <a:schemeClr val="tx1"/>
        </a:solidFill>
        <a:latin typeface="Arial" charset="0"/>
        <a:ea typeface="ＭＳ Ｐゴシック" charset="0"/>
        <a:cs typeface="ＭＳ Ｐゴシック" charset="0"/>
      </a:defRPr>
    </a:lvl7pPr>
    <a:lvl8pPr marL="3200400" algn="l" defTabSz="457200" rtl="0" eaLnBrk="1" latinLnBrk="0" hangingPunct="1">
      <a:defRPr kern="1200">
        <a:solidFill>
          <a:schemeClr val="tx1"/>
        </a:solidFill>
        <a:latin typeface="Arial" charset="0"/>
        <a:ea typeface="ＭＳ Ｐゴシック" charset="0"/>
        <a:cs typeface="ＭＳ Ｐゴシック" charset="0"/>
      </a:defRPr>
    </a:lvl8pPr>
    <a:lvl9pPr marL="3657600" algn="l" defTabSz="457200" rtl="0" eaLnBrk="1" latinLnBrk="0" hangingPunct="1">
      <a:defRPr kern="1200">
        <a:solidFill>
          <a:schemeClr val="tx1"/>
        </a:solidFill>
        <a:latin typeface="Arial" charset="0"/>
        <a:ea typeface="ＭＳ Ｐゴシック" charset="0"/>
        <a:cs typeface="ＭＳ Ｐゴシック"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2" d="100"/>
          <a:sy n="92" d="100"/>
        </p:scale>
        <p:origin x="-1576" y="-12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notesMaster" Target="notesMasters/notesMaster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interSettings" Target="printerSettings/printerSettings1.bin"/><Relationship Id="rId34" Type="http://schemas.openxmlformats.org/officeDocument/2006/relationships/presProps" Target="presProps.xml"/><Relationship Id="rId35" Type="http://schemas.openxmlformats.org/officeDocument/2006/relationships/viewProps" Target="viewProps.xml"/><Relationship Id="rId36"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B93A14-3DAB-3147-93A1-0305A9FA4003}" type="datetimeFigureOut">
              <a:rPr lang="en-US" smtClean="0"/>
              <a:t>5/01/11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5D5C987-800A-8349-80B1-301AFD2E4EE0}" type="slidenum">
              <a:rPr lang="en-US" smtClean="0"/>
              <a:t>‹#›</a:t>
            </a:fld>
            <a:endParaRPr lang="en-US"/>
          </a:p>
        </p:txBody>
      </p:sp>
    </p:spTree>
    <p:extLst>
      <p:ext uri="{BB962C8B-B14F-4D97-AF65-F5344CB8AC3E}">
        <p14:creationId xmlns:p14="http://schemas.microsoft.com/office/powerpoint/2010/main" val="131777529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3BAEC25B-4A11-FE48-9B9B-1E04E6526B69}" type="slidenum">
              <a:rPr lang="en-US" sz="1200"/>
              <a:pPr/>
              <a:t>6</a:t>
            </a:fld>
            <a:endParaRPr lang="en-US" sz="1200"/>
          </a:p>
        </p:txBody>
      </p:sp>
      <p:sp>
        <p:nvSpPr>
          <p:cNvPr id="96259" name="Rectangle 2"/>
          <p:cNvSpPr>
            <a:spLocks noGrp="1" noRot="1" noChangeAspect="1" noChangeArrowheads="1" noTextEdit="1"/>
          </p:cNvSpPr>
          <p:nvPr>
            <p:ph type="sldImg"/>
          </p:nvPr>
        </p:nvSpPr>
        <p:spPr>
          <a:xfrm>
            <a:off x="1144588" y="685800"/>
            <a:ext cx="4572000" cy="3429000"/>
          </a:xfrm>
          <a:solidFill>
            <a:srgbClr val="FFFFFF"/>
          </a:solidFill>
          <a:ln/>
        </p:spPr>
      </p:sp>
      <p:sp>
        <p:nvSpPr>
          <p:cNvPr id="96260" name="Rectangle 3"/>
          <p:cNvSpPr>
            <a:spLocks noGrp="1" noChangeArrowheads="1"/>
          </p:cNvSpPr>
          <p:nvPr>
            <p:ph type="body" idx="1"/>
          </p:nvPr>
        </p:nvSpPr>
        <p:spPr>
          <a:xfrm>
            <a:off x="685800" y="4343400"/>
            <a:ext cx="5486400" cy="4114800"/>
          </a:xfrm>
          <a:solidFill>
            <a:srgbClr val="FFFFFF"/>
          </a:solidFill>
          <a:ln>
            <a:solidFill>
              <a:srgbClr val="000000"/>
            </a:solidFill>
          </a:ln>
          <a:extLst>
            <a:ext uri="{FAA26D3D-D897-4be2-8F04-BA451C77F1D7}">
              <ma14:placeholderFlag xmlns:ma14="http://schemas.microsoft.com/office/mac/drawingml/2011/main" val="1"/>
            </a:ext>
          </a:extLst>
        </p:spPr>
        <p:txBody>
          <a:bodyPr/>
          <a:lstStyle/>
          <a:p>
            <a:pPr eaLnBrk="1" hangingPunct="1"/>
            <a:endParaRPr lang="en-AU">
              <a:latin typeface="Arial" charset="0"/>
              <a:ea typeface="ＭＳ Ｐゴシック" charset="0"/>
              <a:cs typeface="ＭＳ Ｐゴシック" charset="0"/>
            </a:endParaRPr>
          </a:p>
        </p:txBody>
      </p:sp>
      <p:grpSp>
        <p:nvGrpSpPr>
          <p:cNvPr id="96261" name="Group 4"/>
          <p:cNvGrpSpPr>
            <a:grpSpLocks/>
          </p:cNvGrpSpPr>
          <p:nvPr/>
        </p:nvGrpSpPr>
        <p:grpSpPr bwMode="auto">
          <a:xfrm>
            <a:off x="774700" y="3387725"/>
            <a:ext cx="7772400" cy="2674938"/>
            <a:chOff x="480" y="2112"/>
            <a:chExt cx="4896" cy="1680"/>
          </a:xfrm>
        </p:grpSpPr>
        <p:sp>
          <p:nvSpPr>
            <p:cNvPr id="96262" name="Rectangle 5"/>
            <p:cNvSpPr>
              <a:spLocks noChangeArrowheads="1"/>
            </p:cNvSpPr>
            <p:nvPr/>
          </p:nvSpPr>
          <p:spPr bwMode="auto">
            <a:xfrm flipV="1">
              <a:off x="4464" y="2112"/>
              <a:ext cx="912" cy="480"/>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p>
              <a:endParaRPr lang="en-AU"/>
            </a:p>
          </p:txBody>
        </p:sp>
        <p:cxnSp>
          <p:nvCxnSpPr>
            <p:cNvPr id="96263" name="AutoShape 6"/>
            <p:cNvCxnSpPr>
              <a:cxnSpLocks noChangeShapeType="1"/>
              <a:stCxn id="96262" idx="1"/>
              <a:endCxn id="96264" idx="3"/>
            </p:cNvCxnSpPr>
            <p:nvPr/>
          </p:nvCxnSpPr>
          <p:spPr bwMode="auto">
            <a:xfrm rot="10800000" flipV="1">
              <a:off x="2888" y="2352"/>
              <a:ext cx="1568" cy="1104"/>
            </a:xfrm>
            <a:prstGeom prst="curvedConnector3">
              <a:avLst>
                <a:gd name="adj1" fmla="val 50000"/>
              </a:avLst>
            </a:prstGeom>
            <a:noFill/>
            <a:ln w="25400">
              <a:solidFill>
                <a:srgbClr val="FF0000"/>
              </a:solidFill>
              <a:round/>
              <a:headEnd/>
              <a:tailEnd type="arrow" w="lg" len="lg"/>
            </a:ln>
            <a:extLst>
              <a:ext uri="{909E8E84-426E-40dd-AFC4-6F175D3DCCD1}">
                <a14:hiddenFill xmlns:a14="http://schemas.microsoft.com/office/drawing/2010/main">
                  <a:noFill/>
                </a14:hiddenFill>
              </a:ext>
            </a:extLst>
          </p:spPr>
        </p:cxnSp>
        <p:sp>
          <p:nvSpPr>
            <p:cNvPr id="96264" name="Rectangle 7"/>
            <p:cNvSpPr>
              <a:spLocks noChangeArrowheads="1"/>
            </p:cNvSpPr>
            <p:nvPr/>
          </p:nvSpPr>
          <p:spPr bwMode="auto">
            <a:xfrm flipV="1">
              <a:off x="480" y="3120"/>
              <a:ext cx="2400" cy="672"/>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p>
              <a:endParaRPr lang="en-AU"/>
            </a:p>
          </p:txBody>
        </p:sp>
      </p:gr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EACAC7C9-14E4-2D46-8D40-112624E4674F}" type="slidenum">
              <a:rPr lang="en-US" sz="1200"/>
              <a:pPr/>
              <a:t>7</a:t>
            </a:fld>
            <a:endParaRPr lang="en-US" sz="1200"/>
          </a:p>
        </p:txBody>
      </p:sp>
      <p:sp>
        <p:nvSpPr>
          <p:cNvPr id="98307" name="Rectangle 2"/>
          <p:cNvSpPr>
            <a:spLocks noGrp="1" noRot="1" noChangeAspect="1" noChangeArrowheads="1" noTextEdit="1"/>
          </p:cNvSpPr>
          <p:nvPr>
            <p:ph type="sldImg"/>
          </p:nvPr>
        </p:nvSpPr>
        <p:spPr>
          <a:xfrm>
            <a:off x="1144588" y="685800"/>
            <a:ext cx="4572000" cy="3429000"/>
          </a:xfrm>
          <a:solidFill>
            <a:srgbClr val="FFFFFF"/>
          </a:solidFill>
          <a:ln/>
        </p:spPr>
      </p:sp>
      <p:sp>
        <p:nvSpPr>
          <p:cNvPr id="98308" name="Rectangle 3"/>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r>
              <a:rPr lang="en-US">
                <a:latin typeface="Tahoma" charset="0"/>
                <a:ea typeface="ＭＳ Ｐゴシック" charset="0"/>
                <a:cs typeface="ＭＳ Ｐゴシック" charset="0"/>
              </a:rPr>
              <a:t>Originally from AAAI 1999- Ontologies Panel by Gruninger, Lehmann,  McGuinness, Uschold, Welty;</a:t>
            </a:r>
          </a:p>
          <a:p>
            <a:r>
              <a:rPr lang="en-US">
                <a:latin typeface="Tahoma" charset="0"/>
                <a:ea typeface="ＭＳ Ｐゴシック" charset="0"/>
                <a:cs typeface="ＭＳ Ｐゴシック" charset="0"/>
              </a:rPr>
              <a:t> – updated by McGuinness.</a:t>
            </a:r>
          </a:p>
          <a:p>
            <a:r>
              <a:rPr lang="en-US">
                <a:latin typeface="Tahoma" charset="0"/>
                <a:ea typeface="ＭＳ Ｐゴシック" charset="0"/>
                <a:cs typeface="ＭＳ Ｐゴシック" charset="0"/>
              </a:rPr>
              <a:t>Description in: www.ksl.stanford.edu/people/dlm/papers/ontologies-come-of-age-abstract.html</a:t>
            </a:r>
          </a:p>
          <a:p>
            <a:endParaRPr lang="en-US">
              <a:latin typeface="Arial" charset="0"/>
              <a:ea typeface="ＭＳ Ｐゴシック" charset="0"/>
              <a:cs typeface="ＭＳ Ｐゴシック"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BA913242-D4A0-A740-B3D7-ADE15D924D8E}" type="slidenum">
              <a:rPr lang="en-US" sz="1200"/>
              <a:pPr/>
              <a:t>8</a:t>
            </a:fld>
            <a:endParaRPr lang="en-US" sz="120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AU">
              <a:latin typeface="Arial" charset="0"/>
              <a:ea typeface="ＭＳ Ｐゴシック" charset="0"/>
              <a:cs typeface="ＭＳ Ｐゴシック"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12B06317-B37C-7848-BC5A-69207A58AFA3}" type="slidenum">
              <a:rPr lang="en-US" sz="1200"/>
              <a:pPr/>
              <a:t>9</a:t>
            </a:fld>
            <a:endParaRPr lang="en-US" sz="120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AU">
              <a:latin typeface="Arial" charset="0"/>
              <a:ea typeface="ＭＳ Ｐゴシック" charset="0"/>
              <a:cs typeface="ＭＳ Ｐゴシック"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7F6A9547-13C4-364A-9A80-A8393E552A81}" type="slidenum">
              <a:rPr lang="en-US" sz="1200"/>
              <a:pPr/>
              <a:t>10</a:t>
            </a:fld>
            <a:endParaRPr lang="en-US" sz="120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AU">
              <a:latin typeface="Arial" charset="0"/>
              <a:ea typeface="ＭＳ Ｐゴシック" charset="0"/>
              <a:cs typeface="ＭＳ Ｐゴシック"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charset="0"/>
                <a:ea typeface="ＭＳ Ｐゴシック" charset="0"/>
                <a:cs typeface="ＭＳ Ｐゴシック" charset="0"/>
              </a:rPr>
              <a:t>Adapted from Conrad Barski under CC license.</a:t>
            </a:r>
          </a:p>
          <a:p>
            <a:endParaRPr lang="en-US">
              <a:latin typeface="Arial" charset="0"/>
              <a:ea typeface="ＭＳ Ｐゴシック" charset="0"/>
              <a:cs typeface="ＭＳ Ｐゴシック" charset="0"/>
            </a:endParaRPr>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E9C01BA3-7BD5-0642-9BA9-79E21ADC8E14}" type="slidenum">
              <a:rPr lang="en-US" sz="1200"/>
              <a:pPr/>
              <a:t>12</a:t>
            </a:fld>
            <a:endParaRPr 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charset="0"/>
                <a:ea typeface="ＭＳ Ｐゴシック" charset="0"/>
                <a:cs typeface="ＭＳ Ｐゴシック" charset="0"/>
              </a:rPr>
              <a:t>Adapted from Conrad Barski under CC license.</a:t>
            </a:r>
          </a:p>
        </p:txBody>
      </p:sp>
      <p:sp>
        <p:nvSpPr>
          <p:cNvPr id="92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40B45E43-6B3B-D741-830B-3524DF2399CA}" type="slidenum">
              <a:rPr lang="en-US" sz="1200"/>
              <a:pPr/>
              <a:t>13</a:t>
            </a:fld>
            <a:endParaRPr 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charset="0"/>
                <a:ea typeface="ＭＳ Ｐゴシック" charset="0"/>
                <a:cs typeface="ＭＳ Ｐゴシック" charset="0"/>
              </a:rPr>
              <a:t>Adapted from Conrad Barski under CC license.</a:t>
            </a:r>
          </a:p>
          <a:p>
            <a:endParaRPr lang="en-US">
              <a:latin typeface="Arial" charset="0"/>
              <a:ea typeface="ＭＳ Ｐゴシック" charset="0"/>
              <a:cs typeface="ＭＳ Ｐゴシック" charset="0"/>
            </a:endParaRPr>
          </a:p>
        </p:txBody>
      </p:sp>
      <p:sp>
        <p:nvSpPr>
          <p:cNvPr id="93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F3F42761-7DAF-9145-BDD0-AAB0BD4347A1}" type="slidenum">
              <a:rPr lang="en-US" sz="1200"/>
              <a:pPr/>
              <a:t>14</a:t>
            </a:fld>
            <a:endParaRPr 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charset="0"/>
                <a:ea typeface="ＭＳ Ｐゴシック" charset="0"/>
                <a:cs typeface="ＭＳ Ｐゴシック" charset="0"/>
              </a:rPr>
              <a:t>Adapted from Conrad Barski under CC license.</a:t>
            </a:r>
          </a:p>
          <a:p>
            <a:endParaRPr lang="en-US">
              <a:latin typeface="Arial" charset="0"/>
              <a:ea typeface="ＭＳ Ｐゴシック" charset="0"/>
              <a:cs typeface="ＭＳ Ｐゴシック" charset="0"/>
            </a:endParaRPr>
          </a:p>
        </p:txBody>
      </p:sp>
      <p:sp>
        <p:nvSpPr>
          <p:cNvPr id="942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20F228E9-410B-D84C-8365-A9806CB8B9EE}" type="slidenum">
              <a:rPr lang="en-US" sz="1200"/>
              <a:pPr/>
              <a:t>15</a:t>
            </a:fld>
            <a:endParaRPr 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41250F2F-24D5-564F-B72B-30FB817C73D7}" type="slidenum">
              <a:rPr lang="en-US" sz="1200"/>
              <a:pPr/>
              <a:t>16</a:t>
            </a:fld>
            <a:endParaRPr lang="en-US" sz="1200"/>
          </a:p>
        </p:txBody>
      </p:sp>
      <p:sp>
        <p:nvSpPr>
          <p:cNvPr id="119811" name="Rectangle 2"/>
          <p:cNvSpPr>
            <a:spLocks noGrp="1" noRot="1" noChangeAspect="1" noChangeArrowheads="1" noTextEdit="1"/>
          </p:cNvSpPr>
          <p:nvPr>
            <p:ph type="sldImg"/>
          </p:nvPr>
        </p:nvSpPr>
        <p:spPr>
          <a:ln/>
        </p:spPr>
      </p:sp>
      <p:sp>
        <p:nvSpPr>
          <p:cNvPr id="1198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AU">
              <a:latin typeface="Arial" charset="0"/>
              <a:ea typeface="ＭＳ Ｐゴシック" charset="0"/>
              <a:cs typeface="ＭＳ Ｐゴシック"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AU" smtClean="0"/>
              <a:t>Click to edit Master title style</a:t>
            </a:r>
            <a:endParaRPr lang="en-AU"/>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AU" smtClean="0"/>
              <a:t>Click to edit Master subtitle style</a:t>
            </a:r>
            <a:endParaRPr lang="en-AU"/>
          </a:p>
        </p:txBody>
      </p:sp>
      <p:sp>
        <p:nvSpPr>
          <p:cNvPr id="4" name="Date Placeholder 3"/>
          <p:cNvSpPr>
            <a:spLocks noGrp="1"/>
          </p:cNvSpPr>
          <p:nvPr>
            <p:ph type="dt" sz="half" idx="10"/>
          </p:nvPr>
        </p:nvSpPr>
        <p:spPr/>
        <p:txBody>
          <a:bodyPr/>
          <a:lstStyle>
            <a:lvl1pPr>
              <a:defRPr/>
            </a:lvl1pPr>
          </a:lstStyle>
          <a:p>
            <a:pPr>
              <a:defRPr/>
            </a:pPr>
            <a:fld id="{70F44D2B-229C-DA47-9C6E-46735729AA17}" type="datetime1">
              <a:rPr lang="en-AU"/>
              <a:pPr>
                <a:defRPr/>
              </a:pPr>
              <a:t>5/01/11</a:t>
            </a:fld>
            <a:endParaRPr lang="en-AU"/>
          </a:p>
        </p:txBody>
      </p:sp>
      <p:sp>
        <p:nvSpPr>
          <p:cNvPr id="5" name="Footer Placeholder 4"/>
          <p:cNvSpPr>
            <a:spLocks noGrp="1"/>
          </p:cNvSpPr>
          <p:nvPr>
            <p:ph type="ftr" sz="quarter" idx="11"/>
          </p:nvPr>
        </p:nvSpPr>
        <p:spPr/>
        <p:txBody>
          <a:bodyPr/>
          <a:lstStyle>
            <a:lvl1pPr>
              <a:defRPr/>
            </a:lvl1pPr>
          </a:lstStyle>
          <a:p>
            <a:pPr>
              <a:defRPr/>
            </a:pPr>
            <a:endParaRPr lang="en-AU"/>
          </a:p>
        </p:txBody>
      </p:sp>
      <p:sp>
        <p:nvSpPr>
          <p:cNvPr id="6" name="Slide Number Placeholder 5"/>
          <p:cNvSpPr>
            <a:spLocks noGrp="1"/>
          </p:cNvSpPr>
          <p:nvPr>
            <p:ph type="sldNum" sz="quarter" idx="12"/>
          </p:nvPr>
        </p:nvSpPr>
        <p:spPr/>
        <p:txBody>
          <a:bodyPr/>
          <a:lstStyle>
            <a:lvl1pPr>
              <a:defRPr/>
            </a:lvl1pPr>
          </a:lstStyle>
          <a:p>
            <a:pPr>
              <a:defRPr/>
            </a:pPr>
            <a:fld id="{89DBD39F-61F9-BF4D-847B-CEB9CC459F54}" type="slidenum">
              <a:rPr lang="en-AU"/>
              <a:pPr>
                <a:defRPr/>
              </a:pPr>
              <a:t>‹#›</a:t>
            </a:fld>
            <a:endParaRPr lang="en-AU"/>
          </a:p>
        </p:txBody>
      </p:sp>
    </p:spTree>
    <p:extLst>
      <p:ext uri="{BB962C8B-B14F-4D97-AF65-F5344CB8AC3E}">
        <p14:creationId xmlns:p14="http://schemas.microsoft.com/office/powerpoint/2010/main" val="1511588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smtClean="0"/>
              <a:t>Click to edit Master title style</a:t>
            </a:r>
            <a:endParaRPr lang="en-AU"/>
          </a:p>
        </p:txBody>
      </p:sp>
      <p:sp>
        <p:nvSpPr>
          <p:cNvPr id="3" name="Content Placeholder 2"/>
          <p:cNvSpPr>
            <a:spLocks noGrp="1"/>
          </p:cNvSpPr>
          <p:nvPr>
            <p:ph idx="1"/>
          </p:nvPr>
        </p:nvSpPr>
        <p:spPr/>
        <p:txBody>
          <a:body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AU"/>
          </a:p>
        </p:txBody>
      </p:sp>
      <p:sp>
        <p:nvSpPr>
          <p:cNvPr id="4" name="Date Placeholder 3"/>
          <p:cNvSpPr>
            <a:spLocks noGrp="1"/>
          </p:cNvSpPr>
          <p:nvPr>
            <p:ph type="dt" sz="half" idx="10"/>
          </p:nvPr>
        </p:nvSpPr>
        <p:spPr/>
        <p:txBody>
          <a:bodyPr/>
          <a:lstStyle>
            <a:lvl1pPr>
              <a:defRPr/>
            </a:lvl1pPr>
          </a:lstStyle>
          <a:p>
            <a:pPr>
              <a:defRPr/>
            </a:pPr>
            <a:fld id="{CE26AC83-2FEA-514C-A261-B51C168FEC9F}" type="datetime1">
              <a:rPr lang="en-AU"/>
              <a:pPr>
                <a:defRPr/>
              </a:pPr>
              <a:t>5/01/11</a:t>
            </a:fld>
            <a:endParaRPr lang="en-AU"/>
          </a:p>
        </p:txBody>
      </p:sp>
      <p:sp>
        <p:nvSpPr>
          <p:cNvPr id="5" name="Footer Placeholder 4"/>
          <p:cNvSpPr>
            <a:spLocks noGrp="1"/>
          </p:cNvSpPr>
          <p:nvPr>
            <p:ph type="ftr" sz="quarter" idx="11"/>
          </p:nvPr>
        </p:nvSpPr>
        <p:spPr/>
        <p:txBody>
          <a:bodyPr/>
          <a:lstStyle>
            <a:lvl1pPr>
              <a:defRPr/>
            </a:lvl1pPr>
          </a:lstStyle>
          <a:p>
            <a:pPr>
              <a:defRPr/>
            </a:pPr>
            <a:endParaRPr lang="en-AU"/>
          </a:p>
        </p:txBody>
      </p:sp>
      <p:sp>
        <p:nvSpPr>
          <p:cNvPr id="6" name="Slide Number Placeholder 5"/>
          <p:cNvSpPr>
            <a:spLocks noGrp="1"/>
          </p:cNvSpPr>
          <p:nvPr>
            <p:ph type="sldNum" sz="quarter" idx="12"/>
          </p:nvPr>
        </p:nvSpPr>
        <p:spPr/>
        <p:txBody>
          <a:bodyPr/>
          <a:lstStyle>
            <a:lvl1pPr>
              <a:defRPr/>
            </a:lvl1pPr>
          </a:lstStyle>
          <a:p>
            <a:pPr>
              <a:defRPr/>
            </a:pPr>
            <a:fld id="{055CD7C5-B3B3-3947-8B64-EB80FB0A6A4B}" type="slidenum">
              <a:rPr lang="en-AU"/>
              <a:pPr>
                <a:defRPr/>
              </a:pPr>
              <a:t>‹#›</a:t>
            </a:fld>
            <a:endParaRPr lang="en-AU"/>
          </a:p>
        </p:txBody>
      </p:sp>
    </p:spTree>
    <p:extLst>
      <p:ext uri="{BB962C8B-B14F-4D97-AF65-F5344CB8AC3E}">
        <p14:creationId xmlns:p14="http://schemas.microsoft.com/office/powerpoint/2010/main" val="3608376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AU" smtClean="0"/>
              <a:t>Click to edit Master title style</a:t>
            </a:r>
            <a:endParaRPr lang="en-AU"/>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AU"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952A7FE-55C1-E341-B582-F11EF9D98378}" type="datetime1">
              <a:rPr lang="en-AU"/>
              <a:pPr>
                <a:defRPr/>
              </a:pPr>
              <a:t>5/01/11</a:t>
            </a:fld>
            <a:endParaRPr lang="en-AU"/>
          </a:p>
        </p:txBody>
      </p:sp>
      <p:sp>
        <p:nvSpPr>
          <p:cNvPr id="5" name="Footer Placeholder 4"/>
          <p:cNvSpPr>
            <a:spLocks noGrp="1"/>
          </p:cNvSpPr>
          <p:nvPr>
            <p:ph type="ftr" sz="quarter" idx="11"/>
          </p:nvPr>
        </p:nvSpPr>
        <p:spPr/>
        <p:txBody>
          <a:bodyPr/>
          <a:lstStyle>
            <a:lvl1pPr>
              <a:defRPr/>
            </a:lvl1pPr>
          </a:lstStyle>
          <a:p>
            <a:pPr>
              <a:defRPr/>
            </a:pPr>
            <a:endParaRPr lang="en-AU"/>
          </a:p>
        </p:txBody>
      </p:sp>
      <p:sp>
        <p:nvSpPr>
          <p:cNvPr id="6" name="Slide Number Placeholder 5"/>
          <p:cNvSpPr>
            <a:spLocks noGrp="1"/>
          </p:cNvSpPr>
          <p:nvPr>
            <p:ph type="sldNum" sz="quarter" idx="12"/>
          </p:nvPr>
        </p:nvSpPr>
        <p:spPr/>
        <p:txBody>
          <a:bodyPr/>
          <a:lstStyle>
            <a:lvl1pPr>
              <a:defRPr/>
            </a:lvl1pPr>
          </a:lstStyle>
          <a:p>
            <a:pPr>
              <a:defRPr/>
            </a:pPr>
            <a:fld id="{88386727-199D-6243-8E9B-F7C9235851F8}" type="slidenum">
              <a:rPr lang="en-AU"/>
              <a:pPr>
                <a:defRPr/>
              </a:pPr>
              <a:t>‹#›</a:t>
            </a:fld>
            <a:endParaRPr lang="en-AU"/>
          </a:p>
        </p:txBody>
      </p:sp>
    </p:spTree>
    <p:extLst>
      <p:ext uri="{BB962C8B-B14F-4D97-AF65-F5344CB8AC3E}">
        <p14:creationId xmlns:p14="http://schemas.microsoft.com/office/powerpoint/2010/main" val="3249812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smtClean="0"/>
              <a:t>Click to edit Master title style</a:t>
            </a:r>
            <a:endParaRPr lang="en-AU"/>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AU"/>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AU"/>
          </a:p>
        </p:txBody>
      </p:sp>
      <p:sp>
        <p:nvSpPr>
          <p:cNvPr id="5" name="Date Placeholder 3"/>
          <p:cNvSpPr>
            <a:spLocks noGrp="1"/>
          </p:cNvSpPr>
          <p:nvPr>
            <p:ph type="dt" sz="half" idx="10"/>
          </p:nvPr>
        </p:nvSpPr>
        <p:spPr/>
        <p:txBody>
          <a:bodyPr/>
          <a:lstStyle>
            <a:lvl1pPr>
              <a:defRPr/>
            </a:lvl1pPr>
          </a:lstStyle>
          <a:p>
            <a:pPr>
              <a:defRPr/>
            </a:pPr>
            <a:fld id="{7D6F3C1C-ACFD-6646-BFCF-250021F1DFA8}" type="datetime1">
              <a:rPr lang="en-AU"/>
              <a:pPr>
                <a:defRPr/>
              </a:pPr>
              <a:t>5/01/11</a:t>
            </a:fld>
            <a:endParaRPr lang="en-AU"/>
          </a:p>
        </p:txBody>
      </p:sp>
      <p:sp>
        <p:nvSpPr>
          <p:cNvPr id="6" name="Footer Placeholder 4"/>
          <p:cNvSpPr>
            <a:spLocks noGrp="1"/>
          </p:cNvSpPr>
          <p:nvPr>
            <p:ph type="ftr" sz="quarter" idx="11"/>
          </p:nvPr>
        </p:nvSpPr>
        <p:spPr/>
        <p:txBody>
          <a:bodyPr/>
          <a:lstStyle>
            <a:lvl1pPr>
              <a:defRPr/>
            </a:lvl1pPr>
          </a:lstStyle>
          <a:p>
            <a:pPr>
              <a:defRPr/>
            </a:pPr>
            <a:endParaRPr lang="en-AU"/>
          </a:p>
        </p:txBody>
      </p:sp>
      <p:sp>
        <p:nvSpPr>
          <p:cNvPr id="7" name="Slide Number Placeholder 5"/>
          <p:cNvSpPr>
            <a:spLocks noGrp="1"/>
          </p:cNvSpPr>
          <p:nvPr>
            <p:ph type="sldNum" sz="quarter" idx="12"/>
          </p:nvPr>
        </p:nvSpPr>
        <p:spPr/>
        <p:txBody>
          <a:bodyPr/>
          <a:lstStyle>
            <a:lvl1pPr>
              <a:defRPr/>
            </a:lvl1pPr>
          </a:lstStyle>
          <a:p>
            <a:pPr>
              <a:defRPr/>
            </a:pPr>
            <a:fld id="{52704BF5-1B8F-8647-ABD6-25D8149E2C3D}" type="slidenum">
              <a:rPr lang="en-AU"/>
              <a:pPr>
                <a:defRPr/>
              </a:pPr>
              <a:t>‹#›</a:t>
            </a:fld>
            <a:endParaRPr lang="en-AU"/>
          </a:p>
        </p:txBody>
      </p:sp>
    </p:spTree>
    <p:extLst>
      <p:ext uri="{BB962C8B-B14F-4D97-AF65-F5344CB8AC3E}">
        <p14:creationId xmlns:p14="http://schemas.microsoft.com/office/powerpoint/2010/main" val="3332912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AU" smtClean="0"/>
              <a:t>Click to edit Master title style</a:t>
            </a:r>
            <a:endParaRPr lang="en-A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A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AU"/>
          </a:p>
        </p:txBody>
      </p:sp>
      <p:sp>
        <p:nvSpPr>
          <p:cNvPr id="7" name="Date Placeholder 3"/>
          <p:cNvSpPr>
            <a:spLocks noGrp="1"/>
          </p:cNvSpPr>
          <p:nvPr>
            <p:ph type="dt" sz="half" idx="10"/>
          </p:nvPr>
        </p:nvSpPr>
        <p:spPr/>
        <p:txBody>
          <a:bodyPr/>
          <a:lstStyle>
            <a:lvl1pPr>
              <a:defRPr/>
            </a:lvl1pPr>
          </a:lstStyle>
          <a:p>
            <a:pPr>
              <a:defRPr/>
            </a:pPr>
            <a:fld id="{3FEDA29E-718D-0341-99FE-0D51AFC0A5B5}" type="datetime1">
              <a:rPr lang="en-AU"/>
              <a:pPr>
                <a:defRPr/>
              </a:pPr>
              <a:t>5/01/11</a:t>
            </a:fld>
            <a:endParaRPr lang="en-AU"/>
          </a:p>
        </p:txBody>
      </p:sp>
      <p:sp>
        <p:nvSpPr>
          <p:cNvPr id="8" name="Footer Placeholder 4"/>
          <p:cNvSpPr>
            <a:spLocks noGrp="1"/>
          </p:cNvSpPr>
          <p:nvPr>
            <p:ph type="ftr" sz="quarter" idx="11"/>
          </p:nvPr>
        </p:nvSpPr>
        <p:spPr/>
        <p:txBody>
          <a:bodyPr/>
          <a:lstStyle>
            <a:lvl1pPr>
              <a:defRPr/>
            </a:lvl1pPr>
          </a:lstStyle>
          <a:p>
            <a:pPr>
              <a:defRPr/>
            </a:pPr>
            <a:endParaRPr lang="en-AU"/>
          </a:p>
        </p:txBody>
      </p:sp>
      <p:sp>
        <p:nvSpPr>
          <p:cNvPr id="9" name="Slide Number Placeholder 5"/>
          <p:cNvSpPr>
            <a:spLocks noGrp="1"/>
          </p:cNvSpPr>
          <p:nvPr>
            <p:ph type="sldNum" sz="quarter" idx="12"/>
          </p:nvPr>
        </p:nvSpPr>
        <p:spPr/>
        <p:txBody>
          <a:bodyPr/>
          <a:lstStyle>
            <a:lvl1pPr>
              <a:defRPr/>
            </a:lvl1pPr>
          </a:lstStyle>
          <a:p>
            <a:pPr>
              <a:defRPr/>
            </a:pPr>
            <a:fld id="{7BC52397-0162-2E42-AE4B-10BE303AF8DD}" type="slidenum">
              <a:rPr lang="en-AU"/>
              <a:pPr>
                <a:defRPr/>
              </a:pPr>
              <a:t>‹#›</a:t>
            </a:fld>
            <a:endParaRPr lang="en-AU"/>
          </a:p>
        </p:txBody>
      </p:sp>
    </p:spTree>
    <p:extLst>
      <p:ext uri="{BB962C8B-B14F-4D97-AF65-F5344CB8AC3E}">
        <p14:creationId xmlns:p14="http://schemas.microsoft.com/office/powerpoint/2010/main" val="3963564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smtClean="0"/>
              <a:t>Click to edit Master title style</a:t>
            </a:r>
            <a:endParaRPr lang="en-AU"/>
          </a:p>
        </p:txBody>
      </p:sp>
      <p:sp>
        <p:nvSpPr>
          <p:cNvPr id="3" name="Date Placeholder 3"/>
          <p:cNvSpPr>
            <a:spLocks noGrp="1"/>
          </p:cNvSpPr>
          <p:nvPr>
            <p:ph type="dt" sz="half" idx="10"/>
          </p:nvPr>
        </p:nvSpPr>
        <p:spPr/>
        <p:txBody>
          <a:bodyPr/>
          <a:lstStyle>
            <a:lvl1pPr>
              <a:defRPr/>
            </a:lvl1pPr>
          </a:lstStyle>
          <a:p>
            <a:pPr>
              <a:defRPr/>
            </a:pPr>
            <a:fld id="{F4C4FED3-D67D-F945-8BB7-7B2AF3EE763A}" type="datetime1">
              <a:rPr lang="en-AU"/>
              <a:pPr>
                <a:defRPr/>
              </a:pPr>
              <a:t>5/01/11</a:t>
            </a:fld>
            <a:endParaRPr lang="en-AU"/>
          </a:p>
        </p:txBody>
      </p:sp>
      <p:sp>
        <p:nvSpPr>
          <p:cNvPr id="4" name="Footer Placeholder 4"/>
          <p:cNvSpPr>
            <a:spLocks noGrp="1"/>
          </p:cNvSpPr>
          <p:nvPr>
            <p:ph type="ftr" sz="quarter" idx="11"/>
          </p:nvPr>
        </p:nvSpPr>
        <p:spPr/>
        <p:txBody>
          <a:bodyPr/>
          <a:lstStyle>
            <a:lvl1pPr>
              <a:defRPr/>
            </a:lvl1pPr>
          </a:lstStyle>
          <a:p>
            <a:pPr>
              <a:defRPr/>
            </a:pPr>
            <a:endParaRPr lang="en-AU"/>
          </a:p>
        </p:txBody>
      </p:sp>
      <p:sp>
        <p:nvSpPr>
          <p:cNvPr id="5" name="Slide Number Placeholder 5"/>
          <p:cNvSpPr>
            <a:spLocks noGrp="1"/>
          </p:cNvSpPr>
          <p:nvPr>
            <p:ph type="sldNum" sz="quarter" idx="12"/>
          </p:nvPr>
        </p:nvSpPr>
        <p:spPr/>
        <p:txBody>
          <a:bodyPr/>
          <a:lstStyle>
            <a:lvl1pPr>
              <a:defRPr/>
            </a:lvl1pPr>
          </a:lstStyle>
          <a:p>
            <a:pPr>
              <a:defRPr/>
            </a:pPr>
            <a:fld id="{AC86AA5C-A4D7-9544-A2EF-CA96E3FD31EA}" type="slidenum">
              <a:rPr lang="en-AU"/>
              <a:pPr>
                <a:defRPr/>
              </a:pPr>
              <a:t>‹#›</a:t>
            </a:fld>
            <a:endParaRPr lang="en-AU"/>
          </a:p>
        </p:txBody>
      </p:sp>
    </p:spTree>
    <p:extLst>
      <p:ext uri="{BB962C8B-B14F-4D97-AF65-F5344CB8AC3E}">
        <p14:creationId xmlns:p14="http://schemas.microsoft.com/office/powerpoint/2010/main" val="618526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6A228B-0829-0E44-B641-74F21976F5D3}" type="datetime1">
              <a:rPr lang="en-AU"/>
              <a:pPr>
                <a:defRPr/>
              </a:pPr>
              <a:t>5/01/11</a:t>
            </a:fld>
            <a:endParaRPr lang="en-AU"/>
          </a:p>
        </p:txBody>
      </p:sp>
      <p:sp>
        <p:nvSpPr>
          <p:cNvPr id="3" name="Footer Placeholder 4"/>
          <p:cNvSpPr>
            <a:spLocks noGrp="1"/>
          </p:cNvSpPr>
          <p:nvPr>
            <p:ph type="ftr" sz="quarter" idx="11"/>
          </p:nvPr>
        </p:nvSpPr>
        <p:spPr/>
        <p:txBody>
          <a:bodyPr/>
          <a:lstStyle>
            <a:lvl1pPr>
              <a:defRPr/>
            </a:lvl1pPr>
          </a:lstStyle>
          <a:p>
            <a:pPr>
              <a:defRPr/>
            </a:pPr>
            <a:endParaRPr lang="en-AU"/>
          </a:p>
        </p:txBody>
      </p:sp>
      <p:sp>
        <p:nvSpPr>
          <p:cNvPr id="4" name="Slide Number Placeholder 5"/>
          <p:cNvSpPr>
            <a:spLocks noGrp="1"/>
          </p:cNvSpPr>
          <p:nvPr>
            <p:ph type="sldNum" sz="quarter" idx="12"/>
          </p:nvPr>
        </p:nvSpPr>
        <p:spPr/>
        <p:txBody>
          <a:bodyPr/>
          <a:lstStyle>
            <a:lvl1pPr>
              <a:defRPr/>
            </a:lvl1pPr>
          </a:lstStyle>
          <a:p>
            <a:pPr>
              <a:defRPr/>
            </a:pPr>
            <a:fld id="{11D331BA-4BB6-E34F-ACDC-8E0D4A95C604}" type="slidenum">
              <a:rPr lang="en-AU"/>
              <a:pPr>
                <a:defRPr/>
              </a:pPr>
              <a:t>‹#›</a:t>
            </a:fld>
            <a:endParaRPr lang="en-AU"/>
          </a:p>
        </p:txBody>
      </p:sp>
    </p:spTree>
    <p:extLst>
      <p:ext uri="{BB962C8B-B14F-4D97-AF65-F5344CB8AC3E}">
        <p14:creationId xmlns:p14="http://schemas.microsoft.com/office/powerpoint/2010/main" val="1178373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AU" smtClean="0"/>
              <a:t>Click to edit Master title style</a:t>
            </a:r>
            <a:endParaRPr lang="en-A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A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AU"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D5E9C3F-9F6D-8C47-ADA1-C34CAB065F23}" type="datetime1">
              <a:rPr lang="en-AU"/>
              <a:pPr>
                <a:defRPr/>
              </a:pPr>
              <a:t>5/01/11</a:t>
            </a:fld>
            <a:endParaRPr lang="en-AU"/>
          </a:p>
        </p:txBody>
      </p:sp>
      <p:sp>
        <p:nvSpPr>
          <p:cNvPr id="6" name="Footer Placeholder 4"/>
          <p:cNvSpPr>
            <a:spLocks noGrp="1"/>
          </p:cNvSpPr>
          <p:nvPr>
            <p:ph type="ftr" sz="quarter" idx="11"/>
          </p:nvPr>
        </p:nvSpPr>
        <p:spPr/>
        <p:txBody>
          <a:bodyPr/>
          <a:lstStyle>
            <a:lvl1pPr>
              <a:defRPr/>
            </a:lvl1pPr>
          </a:lstStyle>
          <a:p>
            <a:pPr>
              <a:defRPr/>
            </a:pPr>
            <a:endParaRPr lang="en-AU"/>
          </a:p>
        </p:txBody>
      </p:sp>
      <p:sp>
        <p:nvSpPr>
          <p:cNvPr id="7" name="Slide Number Placeholder 5"/>
          <p:cNvSpPr>
            <a:spLocks noGrp="1"/>
          </p:cNvSpPr>
          <p:nvPr>
            <p:ph type="sldNum" sz="quarter" idx="12"/>
          </p:nvPr>
        </p:nvSpPr>
        <p:spPr/>
        <p:txBody>
          <a:bodyPr/>
          <a:lstStyle>
            <a:lvl1pPr>
              <a:defRPr/>
            </a:lvl1pPr>
          </a:lstStyle>
          <a:p>
            <a:pPr>
              <a:defRPr/>
            </a:pPr>
            <a:fld id="{1EF659FD-5F48-084D-AFB1-648B3C8B9685}" type="slidenum">
              <a:rPr lang="en-AU"/>
              <a:pPr>
                <a:defRPr/>
              </a:pPr>
              <a:t>‹#›</a:t>
            </a:fld>
            <a:endParaRPr lang="en-AU"/>
          </a:p>
        </p:txBody>
      </p:sp>
    </p:spTree>
    <p:extLst>
      <p:ext uri="{BB962C8B-B14F-4D97-AF65-F5344CB8AC3E}">
        <p14:creationId xmlns:p14="http://schemas.microsoft.com/office/powerpoint/2010/main" val="546877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AU" smtClean="0"/>
              <a:t>Click to edit Master title style</a:t>
            </a:r>
            <a:endParaRPr lang="en-AU"/>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AU"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AU"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34F2CDD-DDDD-1849-910C-8C5F63C0C5DF}" type="datetime1">
              <a:rPr lang="en-AU"/>
              <a:pPr>
                <a:defRPr/>
              </a:pPr>
              <a:t>5/01/11</a:t>
            </a:fld>
            <a:endParaRPr lang="en-AU"/>
          </a:p>
        </p:txBody>
      </p:sp>
      <p:sp>
        <p:nvSpPr>
          <p:cNvPr id="6" name="Footer Placeholder 4"/>
          <p:cNvSpPr>
            <a:spLocks noGrp="1"/>
          </p:cNvSpPr>
          <p:nvPr>
            <p:ph type="ftr" sz="quarter" idx="11"/>
          </p:nvPr>
        </p:nvSpPr>
        <p:spPr/>
        <p:txBody>
          <a:bodyPr/>
          <a:lstStyle>
            <a:lvl1pPr>
              <a:defRPr/>
            </a:lvl1pPr>
          </a:lstStyle>
          <a:p>
            <a:pPr>
              <a:defRPr/>
            </a:pPr>
            <a:endParaRPr lang="en-AU"/>
          </a:p>
        </p:txBody>
      </p:sp>
      <p:sp>
        <p:nvSpPr>
          <p:cNvPr id="7" name="Slide Number Placeholder 5"/>
          <p:cNvSpPr>
            <a:spLocks noGrp="1"/>
          </p:cNvSpPr>
          <p:nvPr>
            <p:ph type="sldNum" sz="quarter" idx="12"/>
          </p:nvPr>
        </p:nvSpPr>
        <p:spPr/>
        <p:txBody>
          <a:bodyPr/>
          <a:lstStyle>
            <a:lvl1pPr>
              <a:defRPr/>
            </a:lvl1pPr>
          </a:lstStyle>
          <a:p>
            <a:pPr>
              <a:defRPr/>
            </a:pPr>
            <a:fld id="{1C972162-52A9-6548-9AFE-5567BA7F266F}" type="slidenum">
              <a:rPr lang="en-AU"/>
              <a:pPr>
                <a:defRPr/>
              </a:pPr>
              <a:t>‹#›</a:t>
            </a:fld>
            <a:endParaRPr lang="en-AU"/>
          </a:p>
        </p:txBody>
      </p:sp>
    </p:spTree>
    <p:extLst>
      <p:ext uri="{BB962C8B-B14F-4D97-AF65-F5344CB8AC3E}">
        <p14:creationId xmlns:p14="http://schemas.microsoft.com/office/powerpoint/2010/main" val="3633436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smtClean="0"/>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AU"/>
          </a:p>
        </p:txBody>
      </p:sp>
      <p:sp>
        <p:nvSpPr>
          <p:cNvPr id="4" name="Date Placeholder 3"/>
          <p:cNvSpPr>
            <a:spLocks noGrp="1"/>
          </p:cNvSpPr>
          <p:nvPr>
            <p:ph type="dt" sz="half" idx="10"/>
          </p:nvPr>
        </p:nvSpPr>
        <p:spPr/>
        <p:txBody>
          <a:bodyPr/>
          <a:lstStyle>
            <a:lvl1pPr>
              <a:defRPr/>
            </a:lvl1pPr>
          </a:lstStyle>
          <a:p>
            <a:pPr>
              <a:defRPr/>
            </a:pPr>
            <a:fld id="{BD6BC8B2-64BE-E240-B5E5-FB0686F83987}" type="datetime1">
              <a:rPr lang="en-AU"/>
              <a:pPr>
                <a:defRPr/>
              </a:pPr>
              <a:t>5/01/11</a:t>
            </a:fld>
            <a:endParaRPr lang="en-AU"/>
          </a:p>
        </p:txBody>
      </p:sp>
      <p:sp>
        <p:nvSpPr>
          <p:cNvPr id="5" name="Footer Placeholder 4"/>
          <p:cNvSpPr>
            <a:spLocks noGrp="1"/>
          </p:cNvSpPr>
          <p:nvPr>
            <p:ph type="ftr" sz="quarter" idx="11"/>
          </p:nvPr>
        </p:nvSpPr>
        <p:spPr/>
        <p:txBody>
          <a:bodyPr/>
          <a:lstStyle>
            <a:lvl1pPr>
              <a:defRPr/>
            </a:lvl1pPr>
          </a:lstStyle>
          <a:p>
            <a:pPr>
              <a:defRPr/>
            </a:pPr>
            <a:endParaRPr lang="en-AU"/>
          </a:p>
        </p:txBody>
      </p:sp>
      <p:sp>
        <p:nvSpPr>
          <p:cNvPr id="6" name="Slide Number Placeholder 5"/>
          <p:cNvSpPr>
            <a:spLocks noGrp="1"/>
          </p:cNvSpPr>
          <p:nvPr>
            <p:ph type="sldNum" sz="quarter" idx="12"/>
          </p:nvPr>
        </p:nvSpPr>
        <p:spPr/>
        <p:txBody>
          <a:bodyPr/>
          <a:lstStyle>
            <a:lvl1pPr>
              <a:defRPr/>
            </a:lvl1pPr>
          </a:lstStyle>
          <a:p>
            <a:pPr>
              <a:defRPr/>
            </a:pPr>
            <a:fld id="{F4063E32-0175-FA4E-8D42-633963521756}" type="slidenum">
              <a:rPr lang="en-AU"/>
              <a:pPr>
                <a:defRPr/>
              </a:pPr>
              <a:t>‹#›</a:t>
            </a:fld>
            <a:endParaRPr lang="en-AU"/>
          </a:p>
        </p:txBody>
      </p:sp>
    </p:spTree>
    <p:extLst>
      <p:ext uri="{BB962C8B-B14F-4D97-AF65-F5344CB8AC3E}">
        <p14:creationId xmlns:p14="http://schemas.microsoft.com/office/powerpoint/2010/main" val="2846607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AU" smtClean="0"/>
              <a:t>Click to edit Master title style</a:t>
            </a:r>
            <a:endParaRPr lang="en-AU"/>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AU"/>
          </a:p>
        </p:txBody>
      </p:sp>
      <p:sp>
        <p:nvSpPr>
          <p:cNvPr id="4" name="Date Placeholder 3"/>
          <p:cNvSpPr>
            <a:spLocks noGrp="1"/>
          </p:cNvSpPr>
          <p:nvPr>
            <p:ph type="dt" sz="half" idx="10"/>
          </p:nvPr>
        </p:nvSpPr>
        <p:spPr/>
        <p:txBody>
          <a:bodyPr/>
          <a:lstStyle>
            <a:lvl1pPr>
              <a:defRPr/>
            </a:lvl1pPr>
          </a:lstStyle>
          <a:p>
            <a:pPr>
              <a:defRPr/>
            </a:pPr>
            <a:fld id="{A1839151-2D7F-454A-B46F-54DFECCAA64F}" type="datetime1">
              <a:rPr lang="en-AU"/>
              <a:pPr>
                <a:defRPr/>
              </a:pPr>
              <a:t>5/01/11</a:t>
            </a:fld>
            <a:endParaRPr lang="en-AU"/>
          </a:p>
        </p:txBody>
      </p:sp>
      <p:sp>
        <p:nvSpPr>
          <p:cNvPr id="5" name="Footer Placeholder 4"/>
          <p:cNvSpPr>
            <a:spLocks noGrp="1"/>
          </p:cNvSpPr>
          <p:nvPr>
            <p:ph type="ftr" sz="quarter" idx="11"/>
          </p:nvPr>
        </p:nvSpPr>
        <p:spPr/>
        <p:txBody>
          <a:bodyPr/>
          <a:lstStyle>
            <a:lvl1pPr>
              <a:defRPr/>
            </a:lvl1pPr>
          </a:lstStyle>
          <a:p>
            <a:pPr>
              <a:defRPr/>
            </a:pPr>
            <a:endParaRPr lang="en-AU"/>
          </a:p>
        </p:txBody>
      </p:sp>
      <p:sp>
        <p:nvSpPr>
          <p:cNvPr id="6" name="Slide Number Placeholder 5"/>
          <p:cNvSpPr>
            <a:spLocks noGrp="1"/>
          </p:cNvSpPr>
          <p:nvPr>
            <p:ph type="sldNum" sz="quarter" idx="12"/>
          </p:nvPr>
        </p:nvSpPr>
        <p:spPr/>
        <p:txBody>
          <a:bodyPr/>
          <a:lstStyle>
            <a:lvl1pPr>
              <a:defRPr/>
            </a:lvl1pPr>
          </a:lstStyle>
          <a:p>
            <a:pPr>
              <a:defRPr/>
            </a:pPr>
            <a:fld id="{209B12FD-7513-B042-BFFB-82EFEB22CEA6}" type="slidenum">
              <a:rPr lang="en-AU"/>
              <a:pPr>
                <a:defRPr/>
              </a:pPr>
              <a:t>‹#›</a:t>
            </a:fld>
            <a:endParaRPr lang="en-AU"/>
          </a:p>
        </p:txBody>
      </p:sp>
    </p:spTree>
    <p:extLst>
      <p:ext uri="{BB962C8B-B14F-4D97-AF65-F5344CB8AC3E}">
        <p14:creationId xmlns:p14="http://schemas.microsoft.com/office/powerpoint/2010/main" val="398749405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AU"/>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AU"/>
              <a:t>Click to edit Master text styles</a:t>
            </a:r>
          </a:p>
          <a:p>
            <a:pPr lvl="1"/>
            <a:r>
              <a:rPr lang="en-AU"/>
              <a:t>Second level</a:t>
            </a:r>
          </a:p>
          <a:p>
            <a:pPr lvl="2"/>
            <a:r>
              <a:rPr lang="en-AU"/>
              <a:t>Third level</a:t>
            </a:r>
          </a:p>
          <a:p>
            <a:pPr lvl="3"/>
            <a:r>
              <a:rPr lang="en-AU"/>
              <a:t>Fourth level</a:t>
            </a:r>
          </a:p>
          <a:p>
            <a:pPr lvl="4"/>
            <a:r>
              <a:rPr lang="en-AU"/>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smtClean="0">
                <a:solidFill>
                  <a:srgbClr val="898989"/>
                </a:solidFill>
                <a:latin typeface="Calibri" charset="0"/>
              </a:defRPr>
            </a:lvl1pPr>
          </a:lstStyle>
          <a:p>
            <a:pPr>
              <a:defRPr/>
            </a:pPr>
            <a:fld id="{5A6A9D16-AA9C-C548-9F90-23CA24117BDE}" type="datetime1">
              <a:rPr lang="en-AU"/>
              <a:pPr>
                <a:defRPr/>
              </a:pPr>
              <a:t>5/01/11</a:t>
            </a:fld>
            <a:endParaRPr lang="en-AU"/>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cs typeface="+mn-cs"/>
              </a:defRPr>
            </a:lvl1pPr>
          </a:lstStyle>
          <a:p>
            <a:pPr>
              <a:defRPr/>
            </a:pPr>
            <a:endParaRPr lang="en-AU"/>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smtClean="0">
                <a:solidFill>
                  <a:srgbClr val="898989"/>
                </a:solidFill>
                <a:latin typeface="Calibri" charset="0"/>
              </a:defRPr>
            </a:lvl1pPr>
          </a:lstStyle>
          <a:p>
            <a:pPr>
              <a:defRPr/>
            </a:pPr>
            <a:fld id="{5961091B-E68E-2144-81E5-C74F343275B7}" type="slidenum">
              <a:rPr lang="en-AU"/>
              <a:pPr>
                <a:defRPr/>
              </a:pPr>
              <a:t>‹#›</a:t>
            </a:fld>
            <a:endParaRPr lang="en-AU"/>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AU"/>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wiki.esipfed.org/index.php/Testbed"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protege.stanford.edu/" TargetMode="External"/><Relationship Id="rId4" Type="http://schemas.openxmlformats.org/officeDocument/2006/relationships/hyperlink" Target="http://protegewiki.stanford.edu/" TargetMode="External"/><Relationship Id="rId1" Type="http://schemas.openxmlformats.org/officeDocument/2006/relationships/slideLayout" Target="../slideLayouts/slideLayout2.xml"/><Relationship Id="rId2" Type="http://schemas.openxmlformats.org/officeDocument/2006/relationships/hyperlink" Target="http://www.ihmc.us/groups/coe/" TargetMode="External"/></Relationships>
</file>

<file path=ppt/slides/_rels/slide5.xml.rels><?xml version="1.0" encoding="UTF-8" standalone="yes"?>
<Relationships xmlns="http://schemas.openxmlformats.org/package/2006/relationships"><Relationship Id="rId3" Type="http://schemas.openxmlformats.org/officeDocument/2006/relationships/package" Target="../embeddings/Microsoft_Word_Document1.docx"/><Relationship Id="rId4" Type="http://schemas.openxmlformats.org/officeDocument/2006/relationships/image" Target="../media/image1.png"/><Relationship Id="rId1" Type="http://schemas.openxmlformats.org/officeDocument/2006/relationships/vmlDrawing" Target="../drawings/vmlDrawing1.vml"/><Relationship Id="rId2"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cmap.ihmc.us/co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w3.org/TeamSubmission/turtle/" TargetMode="External"/><Relationship Id="rId4" Type="http://schemas.openxmlformats.org/officeDocument/2006/relationships/hyperlink" Target="http://www.w3.org/TR/REC-rdf-syntax/" TargetMode="External"/><Relationship Id="rId1" Type="http://schemas.openxmlformats.org/officeDocument/2006/relationships/slideLayout" Target="../slideLayouts/slideLayout2.xml"/><Relationship Id="rId2" Type="http://schemas.openxmlformats.org/officeDocument/2006/relationships/hyperlink" Target="http://hydrogen.informatik.tu-cottbus.de/wiki/index.php/N3_Notation"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iki.esipfed.org/index.php/File:Esip.txt"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w3.org/RDF/Validator/" TargetMode="External"/><Relationship Id="rId3" Type="http://schemas.openxmlformats.org/officeDocument/2006/relationships/hyperlink" Target="http://www.rdfabout.com/demo/validator/"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esipfed.org/"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esipfed.org/"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w3.org/2000/01/rdf-schema%23subClassOf" TargetMode="External"/><Relationship Id="rId3" Type="http://schemas.openxmlformats.org/officeDocument/2006/relationships/hyperlink" Target="http://localhost/default%23ProjectRo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p:cNvSpPr>
            <a:spLocks noGrp="1"/>
          </p:cNvSpPr>
          <p:nvPr>
            <p:ph type="ctrTitle"/>
          </p:nvPr>
        </p:nvSpPr>
        <p:spPr/>
        <p:txBody>
          <a:bodyPr/>
          <a:lstStyle/>
          <a:p>
            <a:pPr eaLnBrk="1" hangingPunct="1"/>
            <a:r>
              <a:rPr lang="en-AU" dirty="0">
                <a:latin typeface="Calibri" charset="0"/>
              </a:rPr>
              <a:t>ESIP Semantic Web Products and Services ‘triples’ </a:t>
            </a:r>
            <a:r>
              <a:rPr lang="en-AU" dirty="0" smtClean="0">
                <a:latin typeface="Calibri" charset="0"/>
              </a:rPr>
              <a:t>“tutorial”</a:t>
            </a:r>
            <a:br>
              <a:rPr lang="en-AU" dirty="0" smtClean="0">
                <a:latin typeface="Calibri" charset="0"/>
              </a:rPr>
            </a:br>
            <a:r>
              <a:rPr lang="en-AU" i="1" dirty="0" smtClean="0">
                <a:latin typeface="Calibri" charset="0"/>
              </a:rPr>
              <a:t>aka</a:t>
            </a:r>
            <a:r>
              <a:rPr lang="en-AU" dirty="0" smtClean="0">
                <a:latin typeface="Calibri" charset="0"/>
              </a:rPr>
              <a:t> sausage making</a:t>
            </a:r>
            <a:endParaRPr lang="en-AU" dirty="0">
              <a:latin typeface="Calibri" charset="0"/>
            </a:endParaRPr>
          </a:p>
        </p:txBody>
      </p:sp>
      <p:sp>
        <p:nvSpPr>
          <p:cNvPr id="13314" name="Subtitle 2"/>
          <p:cNvSpPr>
            <a:spLocks noGrp="1"/>
          </p:cNvSpPr>
          <p:nvPr>
            <p:ph type="subTitle" idx="1"/>
          </p:nvPr>
        </p:nvSpPr>
        <p:spPr/>
        <p:txBody>
          <a:bodyPr/>
          <a:lstStyle/>
          <a:p>
            <a:pPr eaLnBrk="1" hangingPunct="1">
              <a:lnSpc>
                <a:spcPct val="80000"/>
              </a:lnSpc>
            </a:pPr>
            <a:r>
              <a:rPr lang="en-AU" sz="3000" dirty="0">
                <a:solidFill>
                  <a:srgbClr val="898989"/>
                </a:solidFill>
                <a:latin typeface="Calibri" charset="0"/>
              </a:rPr>
              <a:t>ESIP SW Cluster, Jan 4-5 2011</a:t>
            </a:r>
          </a:p>
          <a:p>
            <a:pPr eaLnBrk="1" hangingPunct="1">
              <a:lnSpc>
                <a:spcPct val="80000"/>
              </a:lnSpc>
            </a:pPr>
            <a:r>
              <a:rPr lang="en-US" sz="3000" dirty="0">
                <a:solidFill>
                  <a:srgbClr val="898989"/>
                </a:solidFill>
                <a:latin typeface="Calibri" charset="0"/>
                <a:hlinkClick r:id="rId2"/>
              </a:rPr>
              <a:t>http://wiki.esipfed.org/index.php</a:t>
            </a:r>
            <a:r>
              <a:rPr lang="en-US" sz="3000" dirty="0" smtClean="0">
                <a:solidFill>
                  <a:srgbClr val="898989"/>
                </a:solidFill>
                <a:latin typeface="Calibri" charset="0"/>
                <a:hlinkClick r:id="rId2"/>
              </a:rPr>
              <a:t>/Testbed</a:t>
            </a:r>
            <a:r>
              <a:rPr lang="en-US" sz="3000" dirty="0" smtClean="0">
                <a:solidFill>
                  <a:srgbClr val="898989"/>
                </a:solidFill>
                <a:latin typeface="Calibri" charset="0"/>
              </a:rPr>
              <a:t>   </a:t>
            </a:r>
            <a:endParaRPr lang="en-AU" sz="3000" dirty="0">
              <a:solidFill>
                <a:srgbClr val="898989"/>
              </a:solidFill>
              <a:latin typeface="Calibri" charset="0"/>
            </a:endParaRP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p:txBody>
          <a:bodyPr/>
          <a:lstStyle/>
          <a:p>
            <a:pPr eaLnBrk="1" hangingPunct="1"/>
            <a:r>
              <a:rPr lang="en-AU" dirty="0">
                <a:latin typeface="Calibri" charset="0"/>
              </a:rPr>
              <a:t>Why and </a:t>
            </a:r>
            <a:r>
              <a:rPr lang="en-AU" dirty="0" smtClean="0">
                <a:latin typeface="Calibri" charset="0"/>
              </a:rPr>
              <a:t>What</a:t>
            </a:r>
            <a:endParaRPr lang="en-AU" dirty="0">
              <a:latin typeface="Calibri" charset="0"/>
            </a:endParaRPr>
          </a:p>
        </p:txBody>
      </p:sp>
      <p:sp>
        <p:nvSpPr>
          <p:cNvPr id="14338" name="Content Placeholder 2"/>
          <p:cNvSpPr>
            <a:spLocks noGrp="1"/>
          </p:cNvSpPr>
          <p:nvPr>
            <p:ph idx="1"/>
          </p:nvPr>
        </p:nvSpPr>
        <p:spPr>
          <a:xfrm>
            <a:off x="0" y="1420813"/>
            <a:ext cx="9144000" cy="5148262"/>
          </a:xfrm>
        </p:spPr>
        <p:txBody>
          <a:bodyPr/>
          <a:lstStyle/>
          <a:p>
            <a:pPr eaLnBrk="1" hangingPunct="1"/>
            <a:r>
              <a:rPr lang="en-AU" sz="2800" dirty="0">
                <a:latin typeface="Calibri" charset="0"/>
              </a:rPr>
              <a:t>Wed PM Session 1</a:t>
            </a:r>
          </a:p>
          <a:p>
            <a:pPr lvl="1" eaLnBrk="1" hangingPunct="1"/>
            <a:r>
              <a:rPr lang="en-AU" sz="2400" dirty="0">
                <a:latin typeface="Calibri" charset="0"/>
              </a:rPr>
              <a:t>Introduction – 10 mins – Peter</a:t>
            </a:r>
          </a:p>
          <a:p>
            <a:pPr lvl="1" eaLnBrk="1" hangingPunct="1"/>
            <a:r>
              <a:rPr lang="en-AU" sz="2400" dirty="0">
                <a:latin typeface="Calibri" charset="0"/>
              </a:rPr>
              <a:t>Use case – motivation and scope – 20 mins - Chris</a:t>
            </a:r>
          </a:p>
          <a:p>
            <a:pPr lvl="1" eaLnBrk="1" hangingPunct="1"/>
            <a:r>
              <a:rPr lang="en-AU" sz="2400" dirty="0">
                <a:latin typeface="Calibri" charset="0"/>
              </a:rPr>
              <a:t>Model – based on use case, start with domain model and proceed to ontology model and then show them how to engineer it (i.e. a piece of it) – 1 </a:t>
            </a:r>
            <a:r>
              <a:rPr lang="en-AU" sz="2400" dirty="0" err="1">
                <a:latin typeface="Calibri" charset="0"/>
              </a:rPr>
              <a:t>hr</a:t>
            </a:r>
            <a:r>
              <a:rPr lang="en-AU" sz="2400" dirty="0">
                <a:latin typeface="Calibri" charset="0"/>
              </a:rPr>
              <a:t> – Peter and Rob</a:t>
            </a:r>
          </a:p>
          <a:p>
            <a:pPr eaLnBrk="1" hangingPunct="1"/>
            <a:r>
              <a:rPr lang="en-AU" sz="2800" dirty="0">
                <a:latin typeface="Calibri" charset="0"/>
              </a:rPr>
              <a:t>Wed PM Session 2</a:t>
            </a:r>
          </a:p>
          <a:p>
            <a:pPr lvl="1" eaLnBrk="1" hangingPunct="1"/>
            <a:r>
              <a:rPr lang="en-AU" sz="2400" dirty="0">
                <a:latin typeface="Calibri" charset="0"/>
              </a:rPr>
              <a:t>Model </a:t>
            </a:r>
            <a:r>
              <a:rPr lang="en-AU" sz="2400" dirty="0" err="1">
                <a:latin typeface="Calibri" charset="0"/>
              </a:rPr>
              <a:t>ctd</a:t>
            </a:r>
            <a:r>
              <a:rPr lang="en-AU" sz="2400" dirty="0">
                <a:latin typeface="Calibri" charset="0"/>
              </a:rPr>
              <a:t> – 20 mins – Peter and Rob</a:t>
            </a:r>
          </a:p>
          <a:p>
            <a:pPr lvl="1" eaLnBrk="1" hangingPunct="1"/>
            <a:r>
              <a:rPr lang="en-AU" sz="2400" dirty="0">
                <a:latin typeface="Calibri" charset="0"/>
              </a:rPr>
              <a:t>Instance generation and population (how to? Write turtle, use Protégé, …), triple store ingest, web form – demo – 1 </a:t>
            </a:r>
            <a:r>
              <a:rPr lang="en-AU" sz="2400" dirty="0" err="1">
                <a:latin typeface="Calibri" charset="0"/>
              </a:rPr>
              <a:t>hr</a:t>
            </a:r>
            <a:r>
              <a:rPr lang="en-AU" sz="2400" dirty="0">
                <a:latin typeface="Calibri" charset="0"/>
              </a:rPr>
              <a:t> </a:t>
            </a:r>
            <a:r>
              <a:rPr lang="en-AU" sz="2400" dirty="0" smtClean="0">
                <a:latin typeface="Calibri" charset="0"/>
              </a:rPr>
              <a:t>– Peter</a:t>
            </a:r>
            <a:endParaRPr lang="en-AU" sz="2400" dirty="0">
              <a:latin typeface="Calibri" charset="0"/>
            </a:endParaRPr>
          </a:p>
          <a:p>
            <a:pPr lvl="1" eaLnBrk="1" hangingPunct="1"/>
            <a:r>
              <a:rPr lang="en-AU" sz="2400" dirty="0">
                <a:latin typeface="Calibri" charset="0"/>
              </a:rPr>
              <a:t>Summary and evaluation – 10 mins </a:t>
            </a:r>
            <a:r>
              <a:rPr lang="en-AU" sz="2400" dirty="0" smtClean="0">
                <a:latin typeface="Calibri" charset="0"/>
              </a:rPr>
              <a:t>–Hook</a:t>
            </a:r>
            <a:endParaRPr lang="en-AU" sz="2400" dirty="0">
              <a:latin typeface="Calibri" charset="0"/>
            </a:endParaRP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AU">
                <a:latin typeface="Calibri" charset="0"/>
              </a:rPr>
              <a:t>What and how</a:t>
            </a:r>
          </a:p>
        </p:txBody>
      </p:sp>
      <p:sp>
        <p:nvSpPr>
          <p:cNvPr id="15362" name="Content Placeholder 2"/>
          <p:cNvSpPr>
            <a:spLocks noGrp="1"/>
          </p:cNvSpPr>
          <p:nvPr>
            <p:ph idx="1"/>
          </p:nvPr>
        </p:nvSpPr>
        <p:spPr>
          <a:xfrm>
            <a:off x="0" y="1420813"/>
            <a:ext cx="9144000" cy="5148262"/>
          </a:xfrm>
        </p:spPr>
        <p:txBody>
          <a:bodyPr/>
          <a:lstStyle/>
          <a:p>
            <a:pPr eaLnBrk="1" hangingPunct="1"/>
            <a:r>
              <a:rPr lang="en-AU" sz="2400" dirty="0">
                <a:solidFill>
                  <a:srgbClr val="000000"/>
                </a:solidFill>
                <a:latin typeface="Calibri" charset="0"/>
              </a:rPr>
              <a:t>Thu AM Session 3</a:t>
            </a:r>
          </a:p>
          <a:p>
            <a:pPr lvl="1" eaLnBrk="1" hangingPunct="1"/>
            <a:r>
              <a:rPr lang="en-AU" sz="2000" dirty="0">
                <a:solidFill>
                  <a:srgbClr val="000000"/>
                </a:solidFill>
                <a:latin typeface="Calibri" charset="0"/>
              </a:rPr>
              <a:t>Intro to these sessions – 10 min - Peter</a:t>
            </a:r>
          </a:p>
          <a:p>
            <a:pPr lvl="1" eaLnBrk="1" hangingPunct="1"/>
            <a:r>
              <a:rPr lang="en-AU" sz="2000" dirty="0">
                <a:solidFill>
                  <a:srgbClr val="000000"/>
                </a:solidFill>
                <a:latin typeface="Calibri" charset="0"/>
              </a:rPr>
              <a:t>Application definition – decompose use case, review technology and dependencies, examine requirements for search and report, add/ correct instances, technology dependencies – 1 </a:t>
            </a:r>
            <a:r>
              <a:rPr lang="en-AU" sz="2000" dirty="0" err="1">
                <a:solidFill>
                  <a:srgbClr val="000000"/>
                </a:solidFill>
                <a:latin typeface="Calibri" charset="0"/>
              </a:rPr>
              <a:t>hr</a:t>
            </a:r>
            <a:r>
              <a:rPr lang="en-AU" sz="2000" dirty="0">
                <a:solidFill>
                  <a:srgbClr val="000000"/>
                </a:solidFill>
                <a:latin typeface="Calibri" charset="0"/>
              </a:rPr>
              <a:t> 10 mins – Peter and TBD</a:t>
            </a:r>
          </a:p>
          <a:p>
            <a:pPr lvl="1" eaLnBrk="1" hangingPunct="1"/>
            <a:r>
              <a:rPr lang="en-AU" sz="2000" dirty="0">
                <a:solidFill>
                  <a:srgbClr val="000000"/>
                </a:solidFill>
                <a:latin typeface="Calibri" charset="0"/>
              </a:rPr>
              <a:t>Evaluation –10 mins - </a:t>
            </a:r>
            <a:r>
              <a:rPr lang="en-AU" sz="2000" dirty="0" smtClean="0">
                <a:solidFill>
                  <a:srgbClr val="000000"/>
                </a:solidFill>
                <a:latin typeface="Calibri" charset="0"/>
              </a:rPr>
              <a:t>Hook </a:t>
            </a:r>
            <a:endParaRPr lang="en-AU" sz="2000" dirty="0">
              <a:solidFill>
                <a:srgbClr val="000000"/>
              </a:solidFill>
              <a:latin typeface="Calibri" charset="0"/>
            </a:endParaRPr>
          </a:p>
          <a:p>
            <a:pPr eaLnBrk="1" hangingPunct="1"/>
            <a:r>
              <a:rPr lang="en-AU" sz="2400" dirty="0">
                <a:solidFill>
                  <a:srgbClr val="000000"/>
                </a:solidFill>
                <a:latin typeface="Calibri" charset="0"/>
              </a:rPr>
              <a:t>Thu AM Session 4</a:t>
            </a:r>
          </a:p>
          <a:p>
            <a:pPr lvl="1" eaLnBrk="1" hangingPunct="1"/>
            <a:r>
              <a:rPr lang="en-AU" sz="2000" dirty="0">
                <a:solidFill>
                  <a:srgbClr val="000000"/>
                </a:solidFill>
                <a:latin typeface="Calibri" charset="0"/>
              </a:rPr>
              <a:t>Application/query development – generate SPARQL, follow along, provide a web query form, cut paste query into a textbox and execute and get result, for visual or text traversal, web form in wiki and first class citizen values (URI) - 1hr – Hook</a:t>
            </a:r>
          </a:p>
          <a:p>
            <a:pPr lvl="1" eaLnBrk="1" hangingPunct="1"/>
            <a:r>
              <a:rPr lang="en-AU" sz="2000" dirty="0">
                <a:solidFill>
                  <a:srgbClr val="000000"/>
                </a:solidFill>
                <a:latin typeface="Calibri" charset="0"/>
              </a:rPr>
              <a:t>Evaluation –10 mins - </a:t>
            </a:r>
            <a:r>
              <a:rPr lang="en-AU" sz="2000" dirty="0" smtClean="0">
                <a:solidFill>
                  <a:srgbClr val="000000"/>
                </a:solidFill>
                <a:latin typeface="Calibri" charset="0"/>
              </a:rPr>
              <a:t>Hook </a:t>
            </a:r>
            <a:endParaRPr lang="en-AU" sz="2000" dirty="0">
              <a:solidFill>
                <a:srgbClr val="000000"/>
              </a:solidFill>
              <a:latin typeface="Calibri" charset="0"/>
            </a:endParaRPr>
          </a:p>
          <a:p>
            <a:pPr eaLnBrk="1" hangingPunct="1"/>
            <a:r>
              <a:rPr lang="en-AU" sz="2400" dirty="0">
                <a:solidFill>
                  <a:srgbClr val="000000"/>
                </a:solidFill>
                <a:latin typeface="Calibri" charset="0"/>
              </a:rPr>
              <a:t>Items that would lead into intermediate (next) tutorial</a:t>
            </a:r>
          </a:p>
          <a:p>
            <a:pPr marL="0" indent="0" eaLnBrk="1" hangingPunct="1">
              <a:buNone/>
            </a:pPr>
            <a:endParaRPr lang="en-AU" sz="2400" dirty="0">
              <a:latin typeface="Calibri" charset="0"/>
            </a:endParaRPr>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you may need</a:t>
            </a:r>
            <a:endParaRPr lang="en-US" dirty="0"/>
          </a:p>
        </p:txBody>
      </p:sp>
      <p:sp>
        <p:nvSpPr>
          <p:cNvPr id="3" name="Content Placeholder 2"/>
          <p:cNvSpPr>
            <a:spLocks noGrp="1"/>
          </p:cNvSpPr>
          <p:nvPr>
            <p:ph idx="1"/>
          </p:nvPr>
        </p:nvSpPr>
        <p:spPr/>
        <p:txBody>
          <a:bodyPr/>
          <a:lstStyle/>
          <a:p>
            <a:r>
              <a:rPr lang="en-US" dirty="0" smtClean="0"/>
              <a:t>Web browser</a:t>
            </a:r>
          </a:p>
          <a:p>
            <a:r>
              <a:rPr lang="en-US" dirty="0" smtClean="0"/>
              <a:t>Text editor</a:t>
            </a:r>
          </a:p>
          <a:p>
            <a:endParaRPr lang="en-US" dirty="0"/>
          </a:p>
          <a:p>
            <a:r>
              <a:rPr lang="en-US" dirty="0" err="1" smtClean="0"/>
              <a:t>Cmap</a:t>
            </a:r>
            <a:r>
              <a:rPr lang="en-US" dirty="0"/>
              <a:t>? </a:t>
            </a:r>
            <a:r>
              <a:rPr lang="en-US" dirty="0">
                <a:hlinkClick r:id="rId2"/>
              </a:rPr>
              <a:t>http://www.ihmc.us/groups/coe</a:t>
            </a:r>
            <a:r>
              <a:rPr lang="en-US" dirty="0" smtClean="0">
                <a:hlinkClick r:id="rId2"/>
              </a:rPr>
              <a:t>/</a:t>
            </a:r>
            <a:r>
              <a:rPr lang="en-US" dirty="0" smtClean="0"/>
              <a:t> </a:t>
            </a:r>
          </a:p>
          <a:p>
            <a:r>
              <a:rPr lang="en-US" dirty="0" smtClean="0"/>
              <a:t>Protégé? </a:t>
            </a:r>
            <a:r>
              <a:rPr lang="en-US" dirty="0" smtClean="0">
                <a:hlinkClick r:id="rId3"/>
              </a:rPr>
              <a:t>http://protege.stanford.edu/</a:t>
            </a:r>
            <a:r>
              <a:rPr lang="en-US" dirty="0"/>
              <a:t>  and </a:t>
            </a:r>
            <a:r>
              <a:rPr lang="en-US" dirty="0">
                <a:hlinkClick r:id="rId4"/>
              </a:rPr>
              <a:t>http://</a:t>
            </a:r>
            <a:r>
              <a:rPr lang="en-US" dirty="0" smtClean="0">
                <a:hlinkClick r:id="rId4"/>
              </a:rPr>
              <a:t>protegewiki.stanford.edu/</a:t>
            </a:r>
            <a:r>
              <a:rPr lang="en-US" dirty="0" smtClean="0"/>
              <a:t> </a:t>
            </a:r>
            <a:endParaRPr lang="en-US" dirty="0"/>
          </a:p>
        </p:txBody>
      </p:sp>
    </p:spTree>
    <p:extLst>
      <p:ext uri="{BB962C8B-B14F-4D97-AF65-F5344CB8AC3E}">
        <p14:creationId xmlns:p14="http://schemas.microsoft.com/office/powerpoint/2010/main" val="103142377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graphicFrame>
        <p:nvGraphicFramePr>
          <p:cNvPr id="6" name="Object 5"/>
          <p:cNvGraphicFramePr>
            <a:graphicFrameLocks noChangeAspect="1"/>
          </p:cNvGraphicFramePr>
          <p:nvPr>
            <p:extLst>
              <p:ext uri="{D42A27DB-BD31-4B8C-83A1-F6EECF244321}">
                <p14:modId xmlns:p14="http://schemas.microsoft.com/office/powerpoint/2010/main" val="83491329"/>
              </p:ext>
            </p:extLst>
          </p:nvPr>
        </p:nvGraphicFramePr>
        <p:xfrm>
          <a:off x="621219" y="25419"/>
          <a:ext cx="7931067" cy="6832581"/>
        </p:xfrm>
        <a:graphic>
          <a:graphicData uri="http://schemas.openxmlformats.org/presentationml/2006/ole">
            <mc:AlternateContent xmlns:mc="http://schemas.openxmlformats.org/markup-compatibility/2006">
              <mc:Choice xmlns:v="urn:schemas-microsoft-com:vml" Requires="v">
                <p:oleObj spid="_x0000_s51209" name="Document" r:id="rId3" imgW="4584700" imgH="3949700" progId="Word.Document.12">
                  <p:embed/>
                </p:oleObj>
              </mc:Choice>
              <mc:Fallback>
                <p:oleObj name="Document" r:id="rId3" imgW="4584700" imgH="3949700" progId="Word.Document.12">
                  <p:embed/>
                  <p:pic>
                    <p:nvPicPr>
                      <p:cNvPr id="0" name=""/>
                      <p:cNvPicPr/>
                      <p:nvPr/>
                    </p:nvPicPr>
                    <p:blipFill>
                      <a:blip r:embed="rId4"/>
                      <a:stretch>
                        <a:fillRect/>
                      </a:stretch>
                    </p:blipFill>
                    <p:spPr>
                      <a:xfrm>
                        <a:off x="621219" y="25419"/>
                        <a:ext cx="7931067" cy="6832581"/>
                      </a:xfrm>
                      <a:prstGeom prst="rect">
                        <a:avLst/>
                      </a:prstGeom>
                    </p:spPr>
                  </p:pic>
                </p:oleObj>
              </mc:Fallback>
            </mc:AlternateContent>
          </a:graphicData>
        </a:graphic>
      </p:graphicFrame>
      <p:sp>
        <p:nvSpPr>
          <p:cNvPr id="4" name="Donut 3"/>
          <p:cNvSpPr/>
          <p:nvPr/>
        </p:nvSpPr>
        <p:spPr>
          <a:xfrm>
            <a:off x="276098" y="2070861"/>
            <a:ext cx="7068092" cy="5025288"/>
          </a:xfrm>
          <a:prstGeom prst="donut">
            <a:avLst>
              <a:gd name="adj" fmla="val 3533"/>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74587421"/>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727327CB-5376-B340-848F-A9B64DE2C02A}" type="slidenum">
              <a:rPr lang="en-US" sz="1400"/>
              <a:pPr/>
              <a:t>6</a:t>
            </a:fld>
            <a:endParaRPr lang="en-US" sz="1400"/>
          </a:p>
        </p:txBody>
      </p:sp>
      <p:pic>
        <p:nvPicPr>
          <p:cNvPr id="26627" name="Picture 2" descr="2006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0800" y="609600"/>
            <a:ext cx="59436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8" name="Rectangle 3"/>
          <p:cNvSpPr>
            <a:spLocks noGrp="1" noChangeArrowheads="1"/>
          </p:cNvSpPr>
          <p:nvPr>
            <p:ph type="title"/>
          </p:nvPr>
        </p:nvSpPr>
        <p:spPr>
          <a:xfrm>
            <a:off x="457200" y="152400"/>
            <a:ext cx="8229600" cy="406400"/>
          </a:xfrm>
        </p:spPr>
        <p:txBody>
          <a:bodyPr/>
          <a:lstStyle/>
          <a:p>
            <a:pPr eaLnBrk="1" hangingPunct="1"/>
            <a:r>
              <a:rPr lang="en-US">
                <a:latin typeface="Arial" charset="0"/>
                <a:ea typeface="ＭＳ Ｐゴシック" charset="0"/>
                <a:cs typeface="ＭＳ Ｐゴシック" charset="0"/>
              </a:rPr>
              <a:t>Semantic Web Layers</a:t>
            </a:r>
            <a:endParaRPr lang="en-US" sz="2000">
              <a:latin typeface="Arial" charset="0"/>
              <a:ea typeface="ＭＳ Ｐゴシック" charset="0"/>
              <a:cs typeface="ＭＳ Ｐゴシック" charset="0"/>
            </a:endParaRPr>
          </a:p>
        </p:txBody>
      </p:sp>
      <p:sp>
        <p:nvSpPr>
          <p:cNvPr id="26629" name="Rectangle 5"/>
          <p:cNvSpPr>
            <a:spLocks noChangeArrowheads="1"/>
          </p:cNvSpPr>
          <p:nvPr/>
        </p:nvSpPr>
        <p:spPr bwMode="auto">
          <a:xfrm>
            <a:off x="2590800" y="6553200"/>
            <a:ext cx="640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1000">
                <a:cs typeface="Arial" charset="0"/>
              </a:rPr>
              <a:t>http://www.w3.org/2003/Talks/1023-iswc-tbl/slide26-0.html, http://flickr.com/photos/pshab/291147522/</a:t>
            </a:r>
          </a:p>
        </p:txBody>
      </p:sp>
      <p:sp>
        <p:nvSpPr>
          <p:cNvPr id="26630" name="Rectangle 6"/>
          <p:cNvSpPr>
            <a:spLocks noChangeArrowheads="1"/>
          </p:cNvSpPr>
          <p:nvPr/>
        </p:nvSpPr>
        <p:spPr bwMode="auto">
          <a:xfrm>
            <a:off x="317500" y="5664200"/>
            <a:ext cx="41910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eaLnBrk="1" hangingPunct="1">
              <a:lnSpc>
                <a:spcPct val="90000"/>
              </a:lnSpc>
              <a:spcBef>
                <a:spcPct val="20000"/>
              </a:spcBef>
            </a:pPr>
            <a:endParaRPr lang="en-AU" sz="2800"/>
          </a:p>
        </p:txBody>
      </p:sp>
      <p:sp>
        <p:nvSpPr>
          <p:cNvPr id="26631" name="Rectangle 7"/>
          <p:cNvSpPr>
            <a:spLocks noGrp="1" noChangeArrowheads="1"/>
          </p:cNvSpPr>
          <p:nvPr>
            <p:ph type="body" idx="1"/>
          </p:nvPr>
        </p:nvSpPr>
        <p:spPr>
          <a:xfrm>
            <a:off x="152400" y="609600"/>
            <a:ext cx="1981200" cy="5791200"/>
          </a:xfrm>
        </p:spPr>
        <p:txBody>
          <a:bodyPr/>
          <a:lstStyle/>
          <a:p>
            <a:pPr eaLnBrk="1" hangingPunct="1">
              <a:buFontTx/>
              <a:buNone/>
            </a:pPr>
            <a:r>
              <a:rPr lang="en-AU">
                <a:latin typeface="Arial" charset="0"/>
                <a:ea typeface="ＭＳ Ｐゴシック" charset="0"/>
                <a:cs typeface="ＭＳ Ｐゴシック" charset="0"/>
              </a:rPr>
              <a:t> </a:t>
            </a:r>
          </a:p>
        </p:txBody>
      </p:sp>
      <p:grpSp>
        <p:nvGrpSpPr>
          <p:cNvPr id="2" name="Group 10"/>
          <p:cNvGrpSpPr>
            <a:grpSpLocks/>
          </p:cNvGrpSpPr>
          <p:nvPr/>
        </p:nvGrpSpPr>
        <p:grpSpPr bwMode="auto">
          <a:xfrm>
            <a:off x="914400" y="3124200"/>
            <a:ext cx="6324600" cy="1447800"/>
            <a:chOff x="576" y="1968"/>
            <a:chExt cx="3984" cy="912"/>
          </a:xfrm>
        </p:grpSpPr>
        <p:sp>
          <p:nvSpPr>
            <p:cNvPr id="26633" name="Rectangle 8"/>
            <p:cNvSpPr>
              <a:spLocks noChangeArrowheads="1"/>
            </p:cNvSpPr>
            <p:nvPr/>
          </p:nvSpPr>
          <p:spPr bwMode="auto">
            <a:xfrm>
              <a:off x="2016" y="1968"/>
              <a:ext cx="2544" cy="912"/>
            </a:xfrm>
            <a:prstGeom prst="rect">
              <a:avLst/>
            </a:prstGeom>
            <a:solidFill>
              <a:schemeClr val="accent1">
                <a:alpha val="10980"/>
              </a:schemeClr>
            </a:solidFill>
            <a:ln w="31750" cap="rnd">
              <a:solidFill>
                <a:schemeClr val="tx1"/>
              </a:solidFill>
              <a:prstDash val="sysDot"/>
              <a:miter lim="800000"/>
              <a:headEnd/>
              <a:tailEnd/>
            </a:ln>
          </p:spPr>
          <p:txBody>
            <a:bodyPr wrap="none" anchor="ctr"/>
            <a:lstStyle/>
            <a:p>
              <a:endParaRPr lang="en-AU"/>
            </a:p>
          </p:txBody>
        </p:sp>
        <p:sp>
          <p:nvSpPr>
            <p:cNvPr id="26634" name="AutoShape 9"/>
            <p:cNvSpPr>
              <a:spLocks noChangeArrowheads="1"/>
            </p:cNvSpPr>
            <p:nvPr/>
          </p:nvSpPr>
          <p:spPr bwMode="auto">
            <a:xfrm>
              <a:off x="576" y="2208"/>
              <a:ext cx="1440" cy="432"/>
            </a:xfrm>
            <a:prstGeom prst="rightArrow">
              <a:avLst>
                <a:gd name="adj1" fmla="val 50000"/>
                <a:gd name="adj2" fmla="val 83333"/>
              </a:avLst>
            </a:prstGeom>
            <a:solidFill>
              <a:schemeClr val="accent1"/>
            </a:solidFill>
            <a:ln w="31750" cap="rnd">
              <a:solidFill>
                <a:schemeClr val="tx1"/>
              </a:solidFill>
              <a:prstDash val="sysDot"/>
              <a:miter lim="800000"/>
              <a:headEnd/>
              <a:tailEnd/>
            </a:ln>
          </p:spPr>
          <p:txBody>
            <a:bodyPr wrap="none" anchor="ctr"/>
            <a:lstStyle/>
            <a:p>
              <a:endParaRPr lang="en-AU"/>
            </a:p>
          </p:txBody>
        </p:sp>
      </p:grpSp>
    </p:spTree>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880CEF40-45F9-DD4B-B820-7C59EEF8EB45}" type="slidenum">
              <a:rPr lang="en-US" sz="1400"/>
              <a:pPr/>
              <a:t>7</a:t>
            </a:fld>
            <a:endParaRPr lang="en-US" sz="1400"/>
          </a:p>
        </p:txBody>
      </p:sp>
      <p:sp>
        <p:nvSpPr>
          <p:cNvPr id="28675" name="Rectangle 2"/>
          <p:cNvSpPr>
            <a:spLocks noGrp="1" noChangeArrowheads="1"/>
          </p:cNvSpPr>
          <p:nvPr>
            <p:ph type="title"/>
          </p:nvPr>
        </p:nvSpPr>
        <p:spPr>
          <a:xfrm>
            <a:off x="1219200" y="0"/>
            <a:ext cx="6705600" cy="1371600"/>
          </a:xfrm>
        </p:spPr>
        <p:txBody>
          <a:bodyPr/>
          <a:lstStyle/>
          <a:p>
            <a:r>
              <a:rPr lang="en-US">
                <a:latin typeface="Arial" charset="0"/>
                <a:ea typeface="ＭＳ Ｐゴシック" charset="0"/>
                <a:cs typeface="ＭＳ Ｐゴシック" charset="0"/>
              </a:rPr>
              <a:t> Ontology Spectrum</a:t>
            </a:r>
          </a:p>
        </p:txBody>
      </p:sp>
      <p:sp>
        <p:nvSpPr>
          <p:cNvPr id="28676" name="Line 3"/>
          <p:cNvSpPr>
            <a:spLocks noChangeShapeType="1"/>
          </p:cNvSpPr>
          <p:nvPr/>
        </p:nvSpPr>
        <p:spPr bwMode="auto">
          <a:xfrm>
            <a:off x="228600" y="3429000"/>
            <a:ext cx="11430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77" name="Line 4"/>
          <p:cNvSpPr>
            <a:spLocks noChangeShapeType="1"/>
          </p:cNvSpPr>
          <p:nvPr/>
        </p:nvSpPr>
        <p:spPr bwMode="auto">
          <a:xfrm>
            <a:off x="1371600" y="3429000"/>
            <a:ext cx="10668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78" name="Line 5"/>
          <p:cNvSpPr>
            <a:spLocks noChangeShapeType="1"/>
          </p:cNvSpPr>
          <p:nvPr/>
        </p:nvSpPr>
        <p:spPr bwMode="auto">
          <a:xfrm>
            <a:off x="2438400" y="3429000"/>
            <a:ext cx="16002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79" name="Line 6"/>
          <p:cNvSpPr>
            <a:spLocks noChangeShapeType="1"/>
          </p:cNvSpPr>
          <p:nvPr/>
        </p:nvSpPr>
        <p:spPr bwMode="auto">
          <a:xfrm>
            <a:off x="4038600" y="3429000"/>
            <a:ext cx="9906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80" name="Line 7"/>
          <p:cNvSpPr>
            <a:spLocks noChangeShapeType="1"/>
          </p:cNvSpPr>
          <p:nvPr/>
        </p:nvSpPr>
        <p:spPr bwMode="auto">
          <a:xfrm>
            <a:off x="5029200" y="3429000"/>
            <a:ext cx="6858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81" name="Line 8"/>
          <p:cNvSpPr>
            <a:spLocks noChangeShapeType="1"/>
          </p:cNvSpPr>
          <p:nvPr/>
        </p:nvSpPr>
        <p:spPr bwMode="auto">
          <a:xfrm>
            <a:off x="6934200" y="3429000"/>
            <a:ext cx="6858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82" name="Line 9"/>
          <p:cNvSpPr>
            <a:spLocks noChangeShapeType="1"/>
          </p:cNvSpPr>
          <p:nvPr/>
        </p:nvSpPr>
        <p:spPr bwMode="auto">
          <a:xfrm>
            <a:off x="7620000" y="3429000"/>
            <a:ext cx="11430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83" name="Text Box 10"/>
          <p:cNvSpPr txBox="1">
            <a:spLocks noChangeArrowheads="1"/>
          </p:cNvSpPr>
          <p:nvPr/>
        </p:nvSpPr>
        <p:spPr bwMode="auto">
          <a:xfrm>
            <a:off x="0" y="2281238"/>
            <a:ext cx="1508125"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US" sz="2800"/>
              <a:t>Catalog/</a:t>
            </a:r>
          </a:p>
          <a:p>
            <a:r>
              <a:rPr lang="en-US" sz="2800"/>
              <a:t>ID</a:t>
            </a:r>
          </a:p>
        </p:txBody>
      </p:sp>
      <p:sp>
        <p:nvSpPr>
          <p:cNvPr id="28684" name="Text Box 11"/>
          <p:cNvSpPr txBox="1">
            <a:spLocks noChangeArrowheads="1"/>
          </p:cNvSpPr>
          <p:nvPr/>
        </p:nvSpPr>
        <p:spPr bwMode="auto">
          <a:xfrm>
            <a:off x="6324600" y="1671638"/>
            <a:ext cx="26416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US"/>
              <a:t>Selected</a:t>
            </a:r>
          </a:p>
          <a:p>
            <a:pPr algn="r"/>
            <a:r>
              <a:rPr lang="en-US"/>
              <a:t>Logical</a:t>
            </a:r>
          </a:p>
          <a:p>
            <a:pPr algn="r"/>
            <a:r>
              <a:rPr lang="en-US"/>
              <a:t>	Constraints</a:t>
            </a:r>
          </a:p>
          <a:p>
            <a:pPr algn="r"/>
            <a:r>
              <a:rPr lang="en-US" sz="1600"/>
              <a:t>(disjointness, </a:t>
            </a:r>
          </a:p>
          <a:p>
            <a:pPr algn="r"/>
            <a:r>
              <a:rPr lang="en-US" sz="1600"/>
              <a:t>inverse, …) </a:t>
            </a:r>
          </a:p>
        </p:txBody>
      </p:sp>
      <p:sp>
        <p:nvSpPr>
          <p:cNvPr id="28685" name="Text Box 12"/>
          <p:cNvSpPr txBox="1">
            <a:spLocks noChangeArrowheads="1"/>
          </p:cNvSpPr>
          <p:nvPr/>
        </p:nvSpPr>
        <p:spPr bwMode="auto">
          <a:xfrm>
            <a:off x="541338" y="3805238"/>
            <a:ext cx="1508125"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800"/>
              <a:t>Terms/</a:t>
            </a:r>
          </a:p>
          <a:p>
            <a:pPr algn="ctr"/>
            <a:r>
              <a:rPr lang="en-US" sz="2800"/>
              <a:t>glossary</a:t>
            </a:r>
          </a:p>
        </p:txBody>
      </p:sp>
      <p:sp>
        <p:nvSpPr>
          <p:cNvPr id="28686" name="Text Box 13"/>
          <p:cNvSpPr txBox="1">
            <a:spLocks noChangeArrowheads="1"/>
          </p:cNvSpPr>
          <p:nvPr/>
        </p:nvSpPr>
        <p:spPr bwMode="auto">
          <a:xfrm>
            <a:off x="1636713" y="1519238"/>
            <a:ext cx="170497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800"/>
              <a:t>Thesauri</a:t>
            </a:r>
          </a:p>
          <a:p>
            <a:pPr algn="ctr"/>
            <a:r>
              <a:rPr lang="ja-JP" altLang="en-US" sz="2800"/>
              <a:t>“</a:t>
            </a:r>
            <a:r>
              <a:rPr lang="en-US" sz="2800"/>
              <a:t>narrower</a:t>
            </a:r>
          </a:p>
          <a:p>
            <a:pPr algn="ctr"/>
            <a:r>
              <a:rPr lang="en-US" sz="2800"/>
              <a:t>term</a:t>
            </a:r>
            <a:r>
              <a:rPr lang="ja-JP" altLang="en-US" sz="2800"/>
              <a:t>”</a:t>
            </a:r>
            <a:endParaRPr lang="en-US" sz="2800"/>
          </a:p>
          <a:p>
            <a:pPr algn="ctr"/>
            <a:r>
              <a:rPr lang="en-US" sz="2800"/>
              <a:t>relation</a:t>
            </a:r>
          </a:p>
        </p:txBody>
      </p:sp>
      <p:sp>
        <p:nvSpPr>
          <p:cNvPr id="28687" name="Text Box 14"/>
          <p:cNvSpPr txBox="1">
            <a:spLocks noChangeArrowheads="1"/>
          </p:cNvSpPr>
          <p:nvPr/>
        </p:nvSpPr>
        <p:spPr bwMode="auto">
          <a:xfrm>
            <a:off x="4191000" y="1905000"/>
            <a:ext cx="16002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800"/>
              <a:t>Formal</a:t>
            </a:r>
          </a:p>
          <a:p>
            <a:pPr algn="ctr"/>
            <a:r>
              <a:rPr lang="en-US" sz="2800"/>
              <a:t>is-a</a:t>
            </a:r>
          </a:p>
        </p:txBody>
      </p:sp>
      <p:sp>
        <p:nvSpPr>
          <p:cNvPr id="28688" name="Text Box 15"/>
          <p:cNvSpPr txBox="1">
            <a:spLocks noChangeArrowheads="1"/>
          </p:cNvSpPr>
          <p:nvPr/>
        </p:nvSpPr>
        <p:spPr bwMode="auto">
          <a:xfrm>
            <a:off x="5410200" y="1828800"/>
            <a:ext cx="20574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800"/>
              <a:t>Frames</a:t>
            </a:r>
          </a:p>
          <a:p>
            <a:pPr algn="ctr"/>
            <a:r>
              <a:rPr lang="en-US" sz="2800"/>
              <a:t>(properties)</a:t>
            </a:r>
          </a:p>
        </p:txBody>
      </p:sp>
      <p:sp>
        <p:nvSpPr>
          <p:cNvPr id="28689" name="Line 16"/>
          <p:cNvSpPr>
            <a:spLocks noChangeShapeType="1"/>
          </p:cNvSpPr>
          <p:nvPr/>
        </p:nvSpPr>
        <p:spPr bwMode="auto">
          <a:xfrm>
            <a:off x="3810000" y="1371600"/>
            <a:ext cx="1600200" cy="38100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90" name="Line 17"/>
          <p:cNvSpPr>
            <a:spLocks noChangeShapeType="1"/>
          </p:cNvSpPr>
          <p:nvPr/>
        </p:nvSpPr>
        <p:spPr bwMode="auto">
          <a:xfrm>
            <a:off x="5715000" y="3429000"/>
            <a:ext cx="7620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91" name="Line 18"/>
          <p:cNvSpPr>
            <a:spLocks noChangeShapeType="1"/>
          </p:cNvSpPr>
          <p:nvPr/>
        </p:nvSpPr>
        <p:spPr bwMode="auto">
          <a:xfrm>
            <a:off x="6477000" y="3429000"/>
            <a:ext cx="1143000" cy="0"/>
          </a:xfrm>
          <a:prstGeom prst="line">
            <a:avLst/>
          </a:prstGeom>
          <a:noFill/>
          <a:ln w="38100">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8692" name="Text Box 19"/>
          <p:cNvSpPr txBox="1">
            <a:spLocks noChangeArrowheads="1"/>
          </p:cNvSpPr>
          <p:nvPr/>
        </p:nvSpPr>
        <p:spPr bwMode="auto">
          <a:xfrm>
            <a:off x="2819400" y="3657600"/>
            <a:ext cx="16002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800"/>
              <a:t>Informal</a:t>
            </a:r>
          </a:p>
          <a:p>
            <a:pPr algn="ctr"/>
            <a:r>
              <a:rPr lang="en-US" sz="2800"/>
              <a:t>is-a</a:t>
            </a:r>
          </a:p>
        </p:txBody>
      </p:sp>
      <p:sp>
        <p:nvSpPr>
          <p:cNvPr id="28693" name="Text Box 20"/>
          <p:cNvSpPr txBox="1">
            <a:spLocks noChangeArrowheads="1"/>
          </p:cNvSpPr>
          <p:nvPr/>
        </p:nvSpPr>
        <p:spPr bwMode="auto">
          <a:xfrm>
            <a:off x="4953000" y="3657600"/>
            <a:ext cx="16002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800"/>
              <a:t>Formal</a:t>
            </a:r>
          </a:p>
          <a:p>
            <a:pPr algn="ctr"/>
            <a:r>
              <a:rPr lang="en-US" sz="2800"/>
              <a:t>instance</a:t>
            </a:r>
          </a:p>
        </p:txBody>
      </p:sp>
      <p:sp>
        <p:nvSpPr>
          <p:cNvPr id="28694" name="Text Box 21"/>
          <p:cNvSpPr txBox="1">
            <a:spLocks noChangeArrowheads="1"/>
          </p:cNvSpPr>
          <p:nvPr/>
        </p:nvSpPr>
        <p:spPr bwMode="auto">
          <a:xfrm>
            <a:off x="6324600" y="3886200"/>
            <a:ext cx="16002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800"/>
              <a:t>Value Restrs.</a:t>
            </a:r>
          </a:p>
        </p:txBody>
      </p:sp>
      <p:sp>
        <p:nvSpPr>
          <p:cNvPr id="28695" name="Text Box 22"/>
          <p:cNvSpPr txBox="1">
            <a:spLocks noChangeArrowheads="1"/>
          </p:cNvSpPr>
          <p:nvPr/>
        </p:nvSpPr>
        <p:spPr bwMode="auto">
          <a:xfrm>
            <a:off x="7543800" y="3733800"/>
            <a:ext cx="16002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US" sz="2000"/>
              <a:t>General</a:t>
            </a:r>
          </a:p>
          <a:p>
            <a:pPr algn="r"/>
            <a:r>
              <a:rPr lang="en-US" sz="2000"/>
              <a:t>Logical</a:t>
            </a:r>
          </a:p>
          <a:p>
            <a:pPr algn="r"/>
            <a:r>
              <a:rPr lang="en-US" sz="2000"/>
              <a:t>constraints</a:t>
            </a:r>
          </a:p>
        </p:txBody>
      </p:sp>
      <p:sp>
        <p:nvSpPr>
          <p:cNvPr id="28696" name="Text Box 23"/>
          <p:cNvSpPr txBox="1">
            <a:spLocks noChangeArrowheads="1"/>
          </p:cNvSpPr>
          <p:nvPr/>
        </p:nvSpPr>
        <p:spPr bwMode="auto">
          <a:xfrm>
            <a:off x="285750" y="5562600"/>
            <a:ext cx="8858250"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lg" len="me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US" sz="1400">
                <a:latin typeface="Tahoma" charset="0"/>
              </a:rPr>
              <a:t>Originally from AAAI 1999- Ontologies Panel by Gruninger, Lehmann,  McGuinness, Uschold, Welty;</a:t>
            </a:r>
          </a:p>
          <a:p>
            <a:r>
              <a:rPr lang="en-US" sz="1400">
                <a:latin typeface="Tahoma" charset="0"/>
              </a:rPr>
              <a:t> – updated by McGuinness.</a:t>
            </a:r>
          </a:p>
          <a:p>
            <a:r>
              <a:rPr lang="en-US" sz="1400">
                <a:latin typeface="Tahoma" charset="0"/>
              </a:rPr>
              <a:t>Description in: www.ksl.stanford.edu/people/dlm/papers/ontologies-come-of-age-abstract.html</a:t>
            </a: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C05877FA-82D8-4041-9631-6E6DA92473A0}" type="slidenum">
              <a:rPr lang="en-US" sz="1400"/>
              <a:pPr/>
              <a:t>8</a:t>
            </a:fld>
            <a:endParaRPr lang="en-US" sz="1400"/>
          </a:p>
        </p:txBody>
      </p:sp>
      <p:sp>
        <p:nvSpPr>
          <p:cNvPr id="49155" name="Rectangle 2"/>
          <p:cNvSpPr>
            <a:spLocks noGrp="1" noChangeArrowheads="1"/>
          </p:cNvSpPr>
          <p:nvPr>
            <p:ph type="title"/>
          </p:nvPr>
        </p:nvSpPr>
        <p:spPr/>
        <p:txBody>
          <a:bodyPr/>
          <a:lstStyle/>
          <a:p>
            <a:r>
              <a:rPr lang="en-US">
                <a:latin typeface="Arial" charset="0"/>
                <a:ea typeface="ＭＳ Ｐゴシック" charset="0"/>
                <a:cs typeface="ＭＳ Ｐゴシック" charset="0"/>
              </a:rPr>
              <a:t>Use Case example</a:t>
            </a:r>
          </a:p>
        </p:txBody>
      </p:sp>
      <p:sp>
        <p:nvSpPr>
          <p:cNvPr id="49156" name="Rectangle 3"/>
          <p:cNvSpPr>
            <a:spLocks noGrp="1" noChangeArrowheads="1"/>
          </p:cNvSpPr>
          <p:nvPr>
            <p:ph type="body" idx="1"/>
          </p:nvPr>
        </p:nvSpPr>
        <p:spPr/>
        <p:txBody>
          <a:bodyPr/>
          <a:lstStyle/>
          <a:p>
            <a:pPr>
              <a:lnSpc>
                <a:spcPct val="90000"/>
              </a:lnSpc>
            </a:pPr>
            <a:r>
              <a:rPr lang="en-US" sz="2400" dirty="0">
                <a:latin typeface="Arial" charset="0"/>
                <a:ea typeface="ＭＳ Ｐゴシック" charset="0"/>
                <a:cs typeface="ＭＳ Ｐゴシック" charset="0"/>
              </a:rPr>
              <a:t>Plot the neutral temperature from the Millstone-Hill </a:t>
            </a:r>
            <a:r>
              <a:rPr lang="en-US" sz="2400" dirty="0" err="1">
                <a:latin typeface="Arial" charset="0"/>
                <a:ea typeface="ＭＳ Ｐゴシック" charset="0"/>
                <a:cs typeface="ＭＳ Ｐゴシック" charset="0"/>
              </a:rPr>
              <a:t>Fabry</a:t>
            </a:r>
            <a:r>
              <a:rPr lang="en-US" sz="2400" dirty="0">
                <a:latin typeface="Arial" charset="0"/>
                <a:ea typeface="ＭＳ Ｐゴシック" charset="0"/>
                <a:cs typeface="ＭＳ Ｐゴシック" charset="0"/>
              </a:rPr>
              <a:t> Perot, operating in the non-vertical mode during January 2000 as a time series.</a:t>
            </a:r>
          </a:p>
          <a:p>
            <a:pPr>
              <a:lnSpc>
                <a:spcPct val="90000"/>
              </a:lnSpc>
            </a:pPr>
            <a:r>
              <a:rPr lang="en-US" sz="2400" b="1" dirty="0">
                <a:latin typeface="Arial" charset="0"/>
                <a:ea typeface="ＭＳ Ｐゴシック" charset="0"/>
                <a:cs typeface="ＭＳ Ｐゴシック" charset="0"/>
              </a:rPr>
              <a:t>Plot</a:t>
            </a:r>
            <a:r>
              <a:rPr lang="en-US" sz="2400" dirty="0">
                <a:latin typeface="Arial" charset="0"/>
                <a:ea typeface="ＭＳ Ｐゴシック" charset="0"/>
                <a:cs typeface="ＭＳ Ｐゴシック" charset="0"/>
              </a:rPr>
              <a:t> the </a:t>
            </a:r>
            <a:r>
              <a:rPr lang="en-US" sz="2400" b="1" dirty="0">
                <a:latin typeface="Arial" charset="0"/>
                <a:ea typeface="ＭＳ Ｐゴシック" charset="0"/>
                <a:cs typeface="ＭＳ Ｐゴシック" charset="0"/>
              </a:rPr>
              <a:t>neutral temperature</a:t>
            </a:r>
            <a:r>
              <a:rPr lang="en-US" sz="2400" dirty="0">
                <a:latin typeface="Arial" charset="0"/>
                <a:ea typeface="ＭＳ Ｐゴシック" charset="0"/>
                <a:cs typeface="ＭＳ Ｐゴシック" charset="0"/>
              </a:rPr>
              <a:t> </a:t>
            </a:r>
            <a:r>
              <a:rPr lang="en-US" sz="2400" i="1" dirty="0">
                <a:latin typeface="Arial" charset="0"/>
                <a:ea typeface="ＭＳ Ｐゴシック" charset="0"/>
                <a:cs typeface="ＭＳ Ｐゴシック" charset="0"/>
              </a:rPr>
              <a:t>from</a:t>
            </a:r>
            <a:r>
              <a:rPr lang="en-US" sz="2400" dirty="0">
                <a:latin typeface="Arial" charset="0"/>
                <a:ea typeface="ＭＳ Ｐゴシック" charset="0"/>
                <a:cs typeface="ＭＳ Ｐゴシック" charset="0"/>
              </a:rPr>
              <a:t> the </a:t>
            </a:r>
            <a:r>
              <a:rPr lang="en-US" sz="2400" b="1" dirty="0">
                <a:latin typeface="Arial" charset="0"/>
                <a:ea typeface="ＭＳ Ｐゴシック" charset="0"/>
                <a:cs typeface="ＭＳ Ｐゴシック" charset="0"/>
              </a:rPr>
              <a:t>Millstone-Hill</a:t>
            </a:r>
            <a:r>
              <a:rPr lang="en-US" sz="2400" dirty="0">
                <a:latin typeface="Arial" charset="0"/>
                <a:ea typeface="ＭＳ Ｐゴシック" charset="0"/>
                <a:cs typeface="ＭＳ Ｐゴシック" charset="0"/>
              </a:rPr>
              <a:t> </a:t>
            </a:r>
            <a:r>
              <a:rPr lang="en-US" sz="2400" b="1" dirty="0" err="1">
                <a:latin typeface="Arial" charset="0"/>
                <a:ea typeface="ＭＳ Ｐゴシック" charset="0"/>
                <a:cs typeface="ＭＳ Ｐゴシック" charset="0"/>
              </a:rPr>
              <a:t>Fabry</a:t>
            </a:r>
            <a:r>
              <a:rPr lang="en-US" sz="2400" b="1" dirty="0">
                <a:latin typeface="Arial" charset="0"/>
                <a:ea typeface="ＭＳ Ｐゴシック" charset="0"/>
                <a:cs typeface="ＭＳ Ｐゴシック" charset="0"/>
              </a:rPr>
              <a:t> Perot</a:t>
            </a:r>
            <a:r>
              <a:rPr lang="en-US" sz="2400" dirty="0">
                <a:latin typeface="Arial" charset="0"/>
                <a:ea typeface="ＭＳ Ｐゴシック" charset="0"/>
                <a:cs typeface="ＭＳ Ｐゴシック" charset="0"/>
              </a:rPr>
              <a:t>, </a:t>
            </a:r>
            <a:r>
              <a:rPr lang="en-US" sz="2400" b="1" dirty="0">
                <a:latin typeface="Arial" charset="0"/>
                <a:ea typeface="ＭＳ Ｐゴシック" charset="0"/>
                <a:cs typeface="ＭＳ Ｐゴシック" charset="0"/>
              </a:rPr>
              <a:t>operating</a:t>
            </a:r>
            <a:r>
              <a:rPr lang="en-US" sz="2400" dirty="0">
                <a:latin typeface="Arial" charset="0"/>
                <a:ea typeface="ＭＳ Ｐゴシック" charset="0"/>
                <a:cs typeface="ＭＳ Ｐゴシック" charset="0"/>
              </a:rPr>
              <a:t> </a:t>
            </a:r>
            <a:r>
              <a:rPr lang="en-US" sz="2400" i="1" dirty="0">
                <a:latin typeface="Arial" charset="0"/>
                <a:ea typeface="ＭＳ Ｐゴシック" charset="0"/>
                <a:cs typeface="ＭＳ Ｐゴシック" charset="0"/>
              </a:rPr>
              <a:t>in the</a:t>
            </a:r>
            <a:r>
              <a:rPr lang="en-US" sz="2400" dirty="0">
                <a:latin typeface="Arial" charset="0"/>
                <a:ea typeface="ＭＳ Ｐゴシック" charset="0"/>
                <a:cs typeface="ＭＳ Ｐゴシック" charset="0"/>
              </a:rPr>
              <a:t> </a:t>
            </a:r>
            <a:r>
              <a:rPr lang="en-US" sz="2400" b="1" dirty="0">
                <a:latin typeface="Arial" charset="0"/>
                <a:ea typeface="ＭＳ Ｐゴシック" charset="0"/>
                <a:cs typeface="ＭＳ Ｐゴシック" charset="0"/>
              </a:rPr>
              <a:t>non-vertical mode</a:t>
            </a:r>
            <a:r>
              <a:rPr lang="en-US" sz="2400" dirty="0">
                <a:latin typeface="Arial" charset="0"/>
                <a:ea typeface="ＭＳ Ｐゴシック" charset="0"/>
                <a:cs typeface="ＭＳ Ｐゴシック" charset="0"/>
              </a:rPr>
              <a:t> </a:t>
            </a:r>
            <a:r>
              <a:rPr lang="en-US" sz="2400" i="1" dirty="0">
                <a:latin typeface="Arial" charset="0"/>
                <a:ea typeface="ＭＳ Ｐゴシック" charset="0"/>
                <a:cs typeface="ＭＳ Ｐゴシック" charset="0"/>
              </a:rPr>
              <a:t>during</a:t>
            </a:r>
            <a:r>
              <a:rPr lang="en-US" sz="2400" dirty="0">
                <a:latin typeface="Arial" charset="0"/>
                <a:ea typeface="ＭＳ Ｐゴシック" charset="0"/>
                <a:cs typeface="ＭＳ Ｐゴシック" charset="0"/>
              </a:rPr>
              <a:t> </a:t>
            </a:r>
            <a:r>
              <a:rPr lang="en-US" sz="2400" b="1" dirty="0">
                <a:latin typeface="Arial" charset="0"/>
                <a:ea typeface="ＭＳ Ｐゴシック" charset="0"/>
                <a:cs typeface="ＭＳ Ｐゴシック" charset="0"/>
              </a:rPr>
              <a:t>January 2000</a:t>
            </a:r>
            <a:r>
              <a:rPr lang="en-US" sz="2400" dirty="0">
                <a:latin typeface="Arial" charset="0"/>
                <a:ea typeface="ＭＳ Ｐゴシック" charset="0"/>
                <a:cs typeface="ＭＳ Ｐゴシック" charset="0"/>
              </a:rPr>
              <a:t> </a:t>
            </a:r>
            <a:r>
              <a:rPr lang="en-US" sz="2400" i="1" dirty="0">
                <a:latin typeface="Arial" charset="0"/>
                <a:ea typeface="ＭＳ Ｐゴシック" charset="0"/>
                <a:cs typeface="ＭＳ Ｐゴシック" charset="0"/>
              </a:rPr>
              <a:t>as a</a:t>
            </a:r>
            <a:r>
              <a:rPr lang="en-US" sz="2400" dirty="0">
                <a:latin typeface="Arial" charset="0"/>
                <a:ea typeface="ＭＳ Ｐゴシック" charset="0"/>
                <a:cs typeface="ＭＳ Ｐゴシック" charset="0"/>
              </a:rPr>
              <a:t> </a:t>
            </a:r>
            <a:r>
              <a:rPr lang="en-US" sz="2400" b="1" dirty="0">
                <a:latin typeface="Arial" charset="0"/>
                <a:ea typeface="ＭＳ Ｐゴシック" charset="0"/>
                <a:cs typeface="ＭＳ Ｐゴシック" charset="0"/>
              </a:rPr>
              <a:t>time series</a:t>
            </a:r>
            <a:r>
              <a:rPr lang="en-US" sz="2400" dirty="0">
                <a:latin typeface="Arial" charset="0"/>
                <a:ea typeface="ＭＳ Ｐゴシック" charset="0"/>
                <a:cs typeface="ＭＳ Ｐゴシック" charset="0"/>
              </a:rPr>
              <a:t>.</a:t>
            </a:r>
          </a:p>
          <a:p>
            <a:pPr>
              <a:lnSpc>
                <a:spcPct val="90000"/>
              </a:lnSpc>
            </a:pPr>
            <a:r>
              <a:rPr lang="en-US" sz="2400" dirty="0">
                <a:latin typeface="Arial" charset="0"/>
                <a:ea typeface="ＭＳ Ｐゴシック" charset="0"/>
                <a:cs typeface="ＭＳ Ｐゴシック" charset="0"/>
              </a:rPr>
              <a:t>Objects: </a:t>
            </a:r>
          </a:p>
          <a:p>
            <a:pPr lvl="1">
              <a:lnSpc>
                <a:spcPct val="90000"/>
              </a:lnSpc>
            </a:pPr>
            <a:r>
              <a:rPr lang="en-US" sz="1800" dirty="0">
                <a:latin typeface="Arial" charset="0"/>
                <a:ea typeface="ＭＳ Ｐゴシック" charset="0"/>
              </a:rPr>
              <a:t>Neutral temperature is a (temperature is a) parameter</a:t>
            </a:r>
          </a:p>
          <a:p>
            <a:pPr lvl="1">
              <a:lnSpc>
                <a:spcPct val="90000"/>
              </a:lnSpc>
            </a:pPr>
            <a:r>
              <a:rPr lang="en-US" sz="1800" dirty="0">
                <a:latin typeface="Arial" charset="0"/>
                <a:ea typeface="ＭＳ Ｐゴシック" charset="0"/>
              </a:rPr>
              <a:t>Millstone Hill is a (ground-based observatory is a) observatory</a:t>
            </a:r>
          </a:p>
          <a:p>
            <a:pPr lvl="1">
              <a:lnSpc>
                <a:spcPct val="90000"/>
              </a:lnSpc>
            </a:pPr>
            <a:r>
              <a:rPr lang="en-US" sz="1800" dirty="0" err="1">
                <a:latin typeface="Arial" charset="0"/>
                <a:ea typeface="ＭＳ Ｐゴシック" charset="0"/>
              </a:rPr>
              <a:t>Fabry</a:t>
            </a:r>
            <a:r>
              <a:rPr lang="en-US" sz="1800" dirty="0">
                <a:latin typeface="Arial" charset="0"/>
                <a:ea typeface="ＭＳ Ｐゴシック" charset="0"/>
              </a:rPr>
              <a:t>-Perot is a interferometer is a optical instrument is a instrument</a:t>
            </a:r>
          </a:p>
          <a:p>
            <a:pPr lvl="1">
              <a:lnSpc>
                <a:spcPct val="90000"/>
              </a:lnSpc>
            </a:pPr>
            <a:r>
              <a:rPr lang="en-US" sz="1800" dirty="0">
                <a:latin typeface="Arial" charset="0"/>
                <a:ea typeface="ＭＳ Ｐゴシック" charset="0"/>
              </a:rPr>
              <a:t>Non-vertical mode is a instrument operating mode</a:t>
            </a:r>
          </a:p>
          <a:p>
            <a:pPr lvl="1">
              <a:lnSpc>
                <a:spcPct val="90000"/>
              </a:lnSpc>
            </a:pPr>
            <a:r>
              <a:rPr lang="en-US" sz="1800" dirty="0">
                <a:latin typeface="Arial" charset="0"/>
                <a:ea typeface="ＭＳ Ｐゴシック" charset="0"/>
              </a:rPr>
              <a:t>January 2000 is a date-time range</a:t>
            </a:r>
          </a:p>
          <a:p>
            <a:pPr lvl="1">
              <a:lnSpc>
                <a:spcPct val="90000"/>
              </a:lnSpc>
            </a:pPr>
            <a:r>
              <a:rPr lang="en-US" sz="1800" dirty="0">
                <a:latin typeface="Arial" charset="0"/>
                <a:ea typeface="ＭＳ Ｐゴシック" charset="0"/>
              </a:rPr>
              <a:t>Time is a independent variable/ coordinate</a:t>
            </a:r>
          </a:p>
          <a:p>
            <a:pPr lvl="1">
              <a:lnSpc>
                <a:spcPct val="90000"/>
              </a:lnSpc>
            </a:pPr>
            <a:r>
              <a:rPr lang="en-US" sz="1800" dirty="0">
                <a:latin typeface="Arial" charset="0"/>
                <a:ea typeface="ＭＳ Ｐゴシック" charset="0"/>
              </a:rPr>
              <a:t>Time series is a data plot is a data product</a:t>
            </a: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5ADF426A-D091-EC44-B0DA-04F62C141A50}" type="slidenum">
              <a:rPr lang="en-US" sz="1400"/>
              <a:pPr/>
              <a:t>9</a:t>
            </a:fld>
            <a:endParaRPr lang="en-US" sz="1400"/>
          </a:p>
        </p:txBody>
      </p:sp>
      <p:sp>
        <p:nvSpPr>
          <p:cNvPr id="27651" name="Rectangle 2"/>
          <p:cNvSpPr>
            <a:spLocks noGrp="1" noChangeArrowheads="1"/>
          </p:cNvSpPr>
          <p:nvPr>
            <p:ph type="title"/>
          </p:nvPr>
        </p:nvSpPr>
        <p:spPr>
          <a:xfrm>
            <a:off x="228600" y="0"/>
            <a:ext cx="8686800" cy="762000"/>
          </a:xfrm>
        </p:spPr>
        <p:txBody>
          <a:bodyPr/>
          <a:lstStyle/>
          <a:p>
            <a:r>
              <a:rPr lang="en-US">
                <a:latin typeface="Arial" charset="0"/>
                <a:ea typeface="ＭＳ Ｐゴシック" charset="0"/>
                <a:cs typeface="ＭＳ Ｐゴシック" charset="0"/>
              </a:rPr>
              <a:t>Elements of KR in Semantic Web</a:t>
            </a:r>
          </a:p>
        </p:txBody>
      </p:sp>
      <p:sp>
        <p:nvSpPr>
          <p:cNvPr id="27652" name="Rectangle 3"/>
          <p:cNvSpPr>
            <a:spLocks noGrp="1" noChangeArrowheads="1"/>
          </p:cNvSpPr>
          <p:nvPr>
            <p:ph type="body" idx="1"/>
          </p:nvPr>
        </p:nvSpPr>
        <p:spPr>
          <a:xfrm>
            <a:off x="304800" y="762000"/>
            <a:ext cx="8534400" cy="5715000"/>
          </a:xfrm>
        </p:spPr>
        <p:txBody>
          <a:bodyPr/>
          <a:lstStyle/>
          <a:p>
            <a:r>
              <a:rPr lang="en-US" sz="2400">
                <a:latin typeface="Helvetica" charset="0"/>
                <a:ea typeface="ＭＳ Ｐゴシック" charset="0"/>
                <a:cs typeface="ＭＳ Ｐゴシック" charset="0"/>
              </a:rPr>
              <a:t>Declarative Knowledge</a:t>
            </a:r>
          </a:p>
          <a:p>
            <a:r>
              <a:rPr lang="en-US" sz="2400">
                <a:latin typeface="Helvetica" charset="0"/>
                <a:ea typeface="ＭＳ Ｐゴシック" charset="0"/>
                <a:cs typeface="ＭＳ Ｐゴシック" charset="0"/>
              </a:rPr>
              <a:t>Statements as triples: {</a:t>
            </a:r>
            <a:r>
              <a:rPr lang="en-US" sz="2400">
                <a:solidFill>
                  <a:srgbClr val="FF0000"/>
                </a:solidFill>
                <a:latin typeface="Helvetica" charset="0"/>
                <a:ea typeface="ＭＳ Ｐゴシック" charset="0"/>
                <a:cs typeface="ＭＳ Ｐゴシック" charset="0"/>
              </a:rPr>
              <a:t>subject</a:t>
            </a:r>
            <a:r>
              <a:rPr lang="en-US" sz="2400">
                <a:latin typeface="Helvetica" charset="0"/>
                <a:ea typeface="ＭＳ Ｐゴシック" charset="0"/>
                <a:cs typeface="ＭＳ Ｐゴシック" charset="0"/>
              </a:rPr>
              <a:t>-predicate-</a:t>
            </a:r>
            <a:r>
              <a:rPr lang="en-US" sz="2400">
                <a:solidFill>
                  <a:schemeClr val="accent2"/>
                </a:solidFill>
                <a:latin typeface="Helvetica" charset="0"/>
                <a:ea typeface="ＭＳ Ｐゴシック" charset="0"/>
                <a:cs typeface="ＭＳ Ｐゴシック" charset="0"/>
              </a:rPr>
              <a:t>object</a:t>
            </a:r>
            <a:r>
              <a:rPr lang="en-US" sz="2400">
                <a:latin typeface="Helvetica" charset="0"/>
                <a:ea typeface="ＭＳ Ｐゴシック" charset="0"/>
                <a:cs typeface="ＭＳ Ｐゴシック" charset="0"/>
              </a:rPr>
              <a:t>}</a:t>
            </a:r>
          </a:p>
          <a:p>
            <a:pPr lvl="2">
              <a:buFontTx/>
              <a:buNone/>
            </a:pPr>
            <a:r>
              <a:rPr lang="en-US" sz="1800">
                <a:solidFill>
                  <a:schemeClr val="accent2"/>
                </a:solidFill>
                <a:latin typeface="Helvetica" charset="0"/>
                <a:ea typeface="ＭＳ Ｐゴシック" charset="0"/>
              </a:rPr>
              <a:t>interferometer</a:t>
            </a:r>
            <a:r>
              <a:rPr lang="en-US" sz="1800">
                <a:latin typeface="Helvetica" charset="0"/>
                <a:ea typeface="ＭＳ Ｐゴシック" charset="0"/>
              </a:rPr>
              <a:t> is-a </a:t>
            </a:r>
            <a:r>
              <a:rPr lang="en-US" sz="1800">
                <a:solidFill>
                  <a:srgbClr val="FF0000"/>
                </a:solidFill>
                <a:latin typeface="Helvetica" charset="0"/>
                <a:ea typeface="ＭＳ Ｐゴシック" charset="0"/>
              </a:rPr>
              <a:t>optical instrument</a:t>
            </a:r>
          </a:p>
          <a:p>
            <a:pPr lvl="2">
              <a:buFontTx/>
              <a:buNone/>
            </a:pPr>
            <a:r>
              <a:rPr lang="en-US" sz="1800">
                <a:solidFill>
                  <a:schemeClr val="accent2"/>
                </a:solidFill>
                <a:latin typeface="Helvetica" charset="0"/>
                <a:ea typeface="ＭＳ Ｐゴシック" charset="0"/>
              </a:rPr>
              <a:t>Fabry-Perot</a:t>
            </a:r>
            <a:r>
              <a:rPr lang="en-US" sz="1800">
                <a:solidFill>
                  <a:srgbClr val="FF0000"/>
                </a:solidFill>
                <a:latin typeface="Helvetica" charset="0"/>
                <a:ea typeface="ＭＳ Ｐゴシック" charset="0"/>
              </a:rPr>
              <a:t> </a:t>
            </a:r>
            <a:r>
              <a:rPr lang="en-US" sz="1800">
                <a:latin typeface="Helvetica" charset="0"/>
                <a:ea typeface="ＭＳ Ｐゴシック" charset="0"/>
              </a:rPr>
              <a:t>is-a</a:t>
            </a:r>
            <a:r>
              <a:rPr lang="en-US" sz="1800">
                <a:solidFill>
                  <a:srgbClr val="FF0000"/>
                </a:solidFill>
                <a:latin typeface="Helvetica" charset="0"/>
                <a:ea typeface="ＭＳ Ｐゴシック" charset="0"/>
              </a:rPr>
              <a:t> interferometer</a:t>
            </a:r>
            <a:endParaRPr lang="en-US" sz="1800">
              <a:latin typeface="Helvetica" charset="0"/>
              <a:ea typeface="ＭＳ Ｐゴシック" charset="0"/>
            </a:endParaRPr>
          </a:p>
          <a:p>
            <a:pPr lvl="2">
              <a:buFontTx/>
              <a:buNone/>
            </a:pPr>
            <a:r>
              <a:rPr lang="en-US" sz="1800">
                <a:solidFill>
                  <a:srgbClr val="FF0000"/>
                </a:solidFill>
                <a:latin typeface="Helvetica" charset="0"/>
                <a:ea typeface="ＭＳ Ｐゴシック" charset="0"/>
              </a:rPr>
              <a:t>Optical instrument</a:t>
            </a:r>
            <a:r>
              <a:rPr lang="en-US" sz="1800">
                <a:solidFill>
                  <a:srgbClr val="00FF81"/>
                </a:solidFill>
                <a:latin typeface="Helvetica" charset="0"/>
                <a:ea typeface="ＭＳ Ｐゴシック" charset="0"/>
              </a:rPr>
              <a:t> </a:t>
            </a:r>
            <a:r>
              <a:rPr lang="en-US" sz="1800">
                <a:latin typeface="Helvetica" charset="0"/>
                <a:ea typeface="ＭＳ Ｐゴシック" charset="0"/>
              </a:rPr>
              <a:t>has </a:t>
            </a:r>
            <a:r>
              <a:rPr lang="en-US" sz="1800">
                <a:solidFill>
                  <a:schemeClr val="accent2"/>
                </a:solidFill>
                <a:latin typeface="Helvetica" charset="0"/>
                <a:ea typeface="ＭＳ Ｐゴシック" charset="0"/>
              </a:rPr>
              <a:t>focal length</a:t>
            </a:r>
          </a:p>
          <a:p>
            <a:pPr lvl="2">
              <a:buFontTx/>
              <a:buNone/>
            </a:pPr>
            <a:r>
              <a:rPr lang="en-US" sz="1800">
                <a:solidFill>
                  <a:schemeClr val="accent2"/>
                </a:solidFill>
                <a:latin typeface="Helvetica" charset="0"/>
                <a:ea typeface="ＭＳ Ｐゴシック" charset="0"/>
              </a:rPr>
              <a:t>Optical instrument </a:t>
            </a:r>
            <a:r>
              <a:rPr lang="en-US" sz="1800">
                <a:latin typeface="Helvetica" charset="0"/>
                <a:ea typeface="ＭＳ Ｐゴシック" charset="0"/>
              </a:rPr>
              <a:t>is-a</a:t>
            </a:r>
            <a:r>
              <a:rPr lang="en-US" sz="1800">
                <a:solidFill>
                  <a:schemeClr val="accent2"/>
                </a:solidFill>
                <a:latin typeface="Helvetica" charset="0"/>
                <a:ea typeface="ＭＳ Ｐゴシック" charset="0"/>
              </a:rPr>
              <a:t> </a:t>
            </a:r>
            <a:r>
              <a:rPr lang="en-US" sz="1800">
                <a:solidFill>
                  <a:srgbClr val="FF0000"/>
                </a:solidFill>
                <a:latin typeface="Helvetica" charset="0"/>
                <a:ea typeface="ＭＳ Ｐゴシック" charset="0"/>
              </a:rPr>
              <a:t>instrument</a:t>
            </a:r>
            <a:endParaRPr lang="en-US" sz="1800">
              <a:solidFill>
                <a:schemeClr val="accent2"/>
              </a:solidFill>
              <a:latin typeface="Helvetica" charset="0"/>
              <a:ea typeface="ＭＳ Ｐゴシック" charset="0"/>
            </a:endParaRPr>
          </a:p>
          <a:p>
            <a:pPr lvl="2">
              <a:buFontTx/>
              <a:buNone/>
            </a:pPr>
            <a:r>
              <a:rPr lang="en-US" sz="1800">
                <a:solidFill>
                  <a:srgbClr val="FF0000"/>
                </a:solidFill>
                <a:latin typeface="Helvetica" charset="0"/>
                <a:ea typeface="ＭＳ Ｐゴシック" charset="0"/>
              </a:rPr>
              <a:t>Instrument</a:t>
            </a:r>
            <a:r>
              <a:rPr lang="en-US" sz="1800">
                <a:solidFill>
                  <a:schemeClr val="accent2"/>
                </a:solidFill>
                <a:latin typeface="Helvetica" charset="0"/>
                <a:ea typeface="ＭＳ Ｐゴシック" charset="0"/>
              </a:rPr>
              <a:t> </a:t>
            </a:r>
            <a:r>
              <a:rPr lang="en-US" sz="1800">
                <a:latin typeface="Helvetica" charset="0"/>
                <a:ea typeface="ＭＳ Ｐゴシック" charset="0"/>
              </a:rPr>
              <a:t>has</a:t>
            </a:r>
            <a:r>
              <a:rPr lang="en-US" sz="1800">
                <a:solidFill>
                  <a:schemeClr val="accent2"/>
                </a:solidFill>
                <a:latin typeface="Helvetica" charset="0"/>
                <a:ea typeface="ＭＳ Ｐゴシック" charset="0"/>
              </a:rPr>
              <a:t> instrument operating mode</a:t>
            </a:r>
          </a:p>
          <a:p>
            <a:pPr lvl="2">
              <a:buFontTx/>
              <a:buNone/>
            </a:pPr>
            <a:r>
              <a:rPr lang="en-US" sz="1800">
                <a:solidFill>
                  <a:srgbClr val="FF0000"/>
                </a:solidFill>
                <a:latin typeface="Helvetica" charset="0"/>
                <a:ea typeface="ＭＳ Ｐゴシック" charset="0"/>
              </a:rPr>
              <a:t>Instrument </a:t>
            </a:r>
            <a:r>
              <a:rPr lang="en-US" sz="1800">
                <a:latin typeface="Helvetica" charset="0"/>
                <a:ea typeface="ＭＳ Ｐゴシック" charset="0"/>
              </a:rPr>
              <a:t>has</a:t>
            </a:r>
            <a:r>
              <a:rPr lang="en-US" sz="1800">
                <a:solidFill>
                  <a:schemeClr val="accent2"/>
                </a:solidFill>
                <a:latin typeface="Helvetica" charset="0"/>
                <a:ea typeface="ＭＳ Ｐゴシック" charset="0"/>
              </a:rPr>
              <a:t> measured parameter</a:t>
            </a:r>
          </a:p>
          <a:p>
            <a:pPr lvl="2">
              <a:buFontTx/>
              <a:buNone/>
            </a:pPr>
            <a:r>
              <a:rPr lang="en-US" sz="1800">
                <a:solidFill>
                  <a:srgbClr val="FF0000"/>
                </a:solidFill>
                <a:latin typeface="Helvetica" charset="0"/>
                <a:ea typeface="ＭＳ Ｐゴシック" charset="0"/>
              </a:rPr>
              <a:t>Instrument operating mode</a:t>
            </a:r>
            <a:r>
              <a:rPr lang="en-US" sz="1800">
                <a:solidFill>
                  <a:schemeClr val="accent2"/>
                </a:solidFill>
                <a:latin typeface="Helvetica" charset="0"/>
                <a:ea typeface="ＭＳ Ｐゴシック" charset="0"/>
              </a:rPr>
              <a:t> </a:t>
            </a:r>
            <a:r>
              <a:rPr lang="en-US" sz="1800">
                <a:latin typeface="Helvetica" charset="0"/>
                <a:ea typeface="ＭＳ Ｐゴシック" charset="0"/>
              </a:rPr>
              <a:t>has</a:t>
            </a:r>
            <a:r>
              <a:rPr lang="en-US" sz="1800">
                <a:solidFill>
                  <a:schemeClr val="accent2"/>
                </a:solidFill>
                <a:latin typeface="Helvetica" charset="0"/>
                <a:ea typeface="ＭＳ Ｐゴシック" charset="0"/>
              </a:rPr>
              <a:t> measured parameter</a:t>
            </a:r>
          </a:p>
          <a:p>
            <a:pPr lvl="2">
              <a:buFontTx/>
              <a:buNone/>
            </a:pPr>
            <a:r>
              <a:rPr lang="en-US" sz="1800">
                <a:solidFill>
                  <a:schemeClr val="accent2"/>
                </a:solidFill>
                <a:latin typeface="Helvetica" charset="0"/>
                <a:ea typeface="ＭＳ Ｐゴシック" charset="0"/>
              </a:rPr>
              <a:t>NeutralTemperature </a:t>
            </a:r>
            <a:r>
              <a:rPr lang="en-US" sz="1800">
                <a:latin typeface="Helvetica" charset="0"/>
                <a:ea typeface="ＭＳ Ｐゴシック" charset="0"/>
              </a:rPr>
              <a:t>is-a</a:t>
            </a:r>
            <a:r>
              <a:rPr lang="en-US" sz="1800">
                <a:solidFill>
                  <a:schemeClr val="accent2"/>
                </a:solidFill>
                <a:latin typeface="Helvetica" charset="0"/>
                <a:ea typeface="ＭＳ Ｐゴシック" charset="0"/>
              </a:rPr>
              <a:t> </a:t>
            </a:r>
            <a:r>
              <a:rPr lang="en-US" sz="1800">
                <a:solidFill>
                  <a:srgbClr val="FF0000"/>
                </a:solidFill>
                <a:latin typeface="Helvetica" charset="0"/>
                <a:ea typeface="ＭＳ Ｐゴシック" charset="0"/>
              </a:rPr>
              <a:t>temperature</a:t>
            </a:r>
            <a:endParaRPr lang="en-US" sz="1800">
              <a:solidFill>
                <a:schemeClr val="accent2"/>
              </a:solidFill>
              <a:latin typeface="Helvetica" charset="0"/>
              <a:ea typeface="ＭＳ Ｐゴシック" charset="0"/>
            </a:endParaRPr>
          </a:p>
          <a:p>
            <a:pPr lvl="2">
              <a:buFontTx/>
              <a:buNone/>
            </a:pPr>
            <a:r>
              <a:rPr lang="en-US" sz="1800">
                <a:solidFill>
                  <a:schemeClr val="accent2"/>
                </a:solidFill>
                <a:latin typeface="Helvetica" charset="0"/>
                <a:ea typeface="ＭＳ Ｐゴシック" charset="0"/>
              </a:rPr>
              <a:t>Temperature </a:t>
            </a:r>
            <a:r>
              <a:rPr lang="en-US" sz="1800">
                <a:latin typeface="Helvetica" charset="0"/>
                <a:ea typeface="ＭＳ Ｐゴシック" charset="0"/>
              </a:rPr>
              <a:t>is-a</a:t>
            </a:r>
            <a:r>
              <a:rPr lang="en-US" sz="1800">
                <a:solidFill>
                  <a:schemeClr val="accent2"/>
                </a:solidFill>
                <a:latin typeface="Helvetica" charset="0"/>
                <a:ea typeface="ＭＳ Ｐゴシック" charset="0"/>
              </a:rPr>
              <a:t> </a:t>
            </a:r>
            <a:r>
              <a:rPr lang="en-US" sz="1800">
                <a:solidFill>
                  <a:srgbClr val="FF0000"/>
                </a:solidFill>
                <a:latin typeface="Helvetica" charset="0"/>
                <a:ea typeface="ＭＳ Ｐゴシック" charset="0"/>
              </a:rPr>
              <a:t>parameter</a:t>
            </a:r>
          </a:p>
          <a:p>
            <a:pPr>
              <a:lnSpc>
                <a:spcPct val="90000"/>
              </a:lnSpc>
            </a:pPr>
            <a:r>
              <a:rPr lang="en-US" sz="2400">
                <a:latin typeface="Helvetica" charset="0"/>
                <a:ea typeface="ＭＳ Ｐゴシック" charset="0"/>
                <a:cs typeface="ＭＳ Ｐゴシック" charset="0"/>
              </a:rPr>
              <a:t>A query: select all optical instruments which have operating mode </a:t>
            </a:r>
            <a:r>
              <a:rPr lang="en-US" sz="2400" i="1">
                <a:latin typeface="Helvetica" charset="0"/>
                <a:ea typeface="ＭＳ Ｐゴシック" charset="0"/>
                <a:cs typeface="ＭＳ Ｐゴシック" charset="0"/>
              </a:rPr>
              <a:t>vertical</a:t>
            </a:r>
            <a:endParaRPr lang="en-US" sz="2400">
              <a:latin typeface="Helvetica" charset="0"/>
              <a:ea typeface="ＭＳ Ｐゴシック" charset="0"/>
              <a:cs typeface="ＭＳ Ｐゴシック" charset="0"/>
            </a:endParaRPr>
          </a:p>
          <a:p>
            <a:pPr>
              <a:lnSpc>
                <a:spcPct val="90000"/>
              </a:lnSpc>
            </a:pPr>
            <a:r>
              <a:rPr lang="en-US" sz="2400">
                <a:latin typeface="Helvetica" charset="0"/>
                <a:ea typeface="ＭＳ Ｐゴシック" charset="0"/>
                <a:cs typeface="ＭＳ Ｐゴシック" charset="0"/>
              </a:rPr>
              <a:t>An inference: infer operating modes for a Fabry-Perot Interferometer which measures neutral temperature</a:t>
            </a:r>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B23961AE-327B-794C-B831-B80BB508559B}" type="slidenum">
              <a:rPr lang="en-US" sz="1400"/>
              <a:pPr/>
              <a:t>10</a:t>
            </a:fld>
            <a:endParaRPr lang="en-US" sz="1400"/>
          </a:p>
        </p:txBody>
      </p:sp>
      <p:sp>
        <p:nvSpPr>
          <p:cNvPr id="50179" name="Rectangle 2"/>
          <p:cNvSpPr>
            <a:spLocks noGrp="1" noChangeArrowheads="1"/>
          </p:cNvSpPr>
          <p:nvPr>
            <p:ph type="title"/>
          </p:nvPr>
        </p:nvSpPr>
        <p:spPr/>
        <p:txBody>
          <a:bodyPr/>
          <a:lstStyle/>
          <a:p>
            <a:r>
              <a:rPr lang="en-US">
                <a:latin typeface="Arial" charset="0"/>
                <a:ea typeface="ＭＳ Ｐゴシック" charset="0"/>
                <a:cs typeface="ＭＳ Ｐゴシック" charset="0"/>
              </a:rPr>
              <a:t>Class and property example</a:t>
            </a:r>
          </a:p>
        </p:txBody>
      </p:sp>
      <p:sp>
        <p:nvSpPr>
          <p:cNvPr id="50180" name="Rectangle 3"/>
          <p:cNvSpPr>
            <a:spLocks noGrp="1" noChangeArrowheads="1"/>
          </p:cNvSpPr>
          <p:nvPr>
            <p:ph type="body" idx="1"/>
          </p:nvPr>
        </p:nvSpPr>
        <p:spPr/>
        <p:txBody>
          <a:bodyPr/>
          <a:lstStyle/>
          <a:p>
            <a:pPr>
              <a:lnSpc>
                <a:spcPct val="90000"/>
              </a:lnSpc>
            </a:pPr>
            <a:r>
              <a:rPr lang="en-US">
                <a:latin typeface="Arial" charset="0"/>
                <a:ea typeface="ＭＳ Ｐゴシック" charset="0"/>
                <a:cs typeface="ＭＳ Ｐゴシック" charset="0"/>
              </a:rPr>
              <a:t>Parameter</a:t>
            </a:r>
          </a:p>
          <a:p>
            <a:pPr lvl="1">
              <a:lnSpc>
                <a:spcPct val="90000"/>
              </a:lnSpc>
            </a:pPr>
            <a:r>
              <a:rPr lang="en-US">
                <a:latin typeface="Arial" charset="0"/>
                <a:ea typeface="ＭＳ Ｐゴシック" charset="0"/>
              </a:rPr>
              <a:t>Has coordinates (independent variables)</a:t>
            </a:r>
          </a:p>
          <a:p>
            <a:pPr>
              <a:lnSpc>
                <a:spcPct val="90000"/>
              </a:lnSpc>
            </a:pPr>
            <a:r>
              <a:rPr lang="en-US">
                <a:latin typeface="Arial" charset="0"/>
                <a:ea typeface="ＭＳ Ｐゴシック" charset="0"/>
                <a:cs typeface="ＭＳ Ｐゴシック" charset="0"/>
              </a:rPr>
              <a:t>Observatory</a:t>
            </a:r>
          </a:p>
          <a:p>
            <a:pPr lvl="1">
              <a:lnSpc>
                <a:spcPct val="90000"/>
              </a:lnSpc>
            </a:pPr>
            <a:r>
              <a:rPr lang="en-US">
                <a:latin typeface="Arial" charset="0"/>
                <a:ea typeface="ＭＳ Ｐゴシック" charset="0"/>
              </a:rPr>
              <a:t>Operates instruments</a:t>
            </a:r>
          </a:p>
          <a:p>
            <a:pPr>
              <a:lnSpc>
                <a:spcPct val="90000"/>
              </a:lnSpc>
            </a:pPr>
            <a:r>
              <a:rPr lang="en-US">
                <a:latin typeface="Arial" charset="0"/>
                <a:ea typeface="ＭＳ Ｐゴシック" charset="0"/>
                <a:cs typeface="ＭＳ Ｐゴシック" charset="0"/>
              </a:rPr>
              <a:t>Instrument</a:t>
            </a:r>
          </a:p>
          <a:p>
            <a:pPr lvl="1">
              <a:lnSpc>
                <a:spcPct val="90000"/>
              </a:lnSpc>
            </a:pPr>
            <a:r>
              <a:rPr lang="en-US">
                <a:latin typeface="Arial" charset="0"/>
                <a:ea typeface="ＭＳ Ｐゴシック" charset="0"/>
              </a:rPr>
              <a:t>Has operating mode</a:t>
            </a:r>
          </a:p>
          <a:p>
            <a:pPr>
              <a:lnSpc>
                <a:spcPct val="90000"/>
              </a:lnSpc>
            </a:pPr>
            <a:r>
              <a:rPr lang="en-US">
                <a:latin typeface="Arial" charset="0"/>
                <a:ea typeface="ＭＳ Ｐゴシック" charset="0"/>
                <a:cs typeface="ＭＳ Ｐゴシック" charset="0"/>
              </a:rPr>
              <a:t>Instrument operating mode</a:t>
            </a:r>
          </a:p>
          <a:p>
            <a:pPr lvl="1">
              <a:lnSpc>
                <a:spcPct val="90000"/>
              </a:lnSpc>
            </a:pPr>
            <a:r>
              <a:rPr lang="en-US">
                <a:latin typeface="Arial" charset="0"/>
                <a:ea typeface="ＭＳ Ｐゴシック" charset="0"/>
              </a:rPr>
              <a:t>Has measured parameters</a:t>
            </a:r>
          </a:p>
          <a:p>
            <a:pPr>
              <a:lnSpc>
                <a:spcPct val="90000"/>
              </a:lnSpc>
            </a:pPr>
            <a:r>
              <a:rPr lang="en-US">
                <a:latin typeface="Arial" charset="0"/>
                <a:ea typeface="ＭＳ Ｐゴシック" charset="0"/>
                <a:cs typeface="ＭＳ Ｐゴシック" charset="0"/>
              </a:rPr>
              <a:t>Date-time interval</a:t>
            </a:r>
          </a:p>
          <a:p>
            <a:pPr>
              <a:lnSpc>
                <a:spcPct val="90000"/>
              </a:lnSpc>
            </a:pPr>
            <a:r>
              <a:rPr lang="en-US">
                <a:latin typeface="Arial" charset="0"/>
                <a:ea typeface="ＭＳ Ｐゴシック" charset="0"/>
                <a:cs typeface="ＭＳ Ｐゴシック" charset="0"/>
              </a:rPr>
              <a:t>Data product</a:t>
            </a:r>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a:latin typeface="Arial" charset="0"/>
                <a:ea typeface="ＭＳ Ｐゴシック" charset="0"/>
                <a:cs typeface="ＭＳ Ｐゴシック" charset="0"/>
              </a:rPr>
              <a:t>Remember, in science!</a:t>
            </a:r>
          </a:p>
        </p:txBody>
      </p:sp>
      <p:sp>
        <p:nvSpPr>
          <p:cNvPr id="20483" name="Content Placeholder 2"/>
          <p:cNvSpPr>
            <a:spLocks noGrp="1"/>
          </p:cNvSpPr>
          <p:nvPr>
            <p:ph idx="1"/>
          </p:nvPr>
        </p:nvSpPr>
        <p:spPr>
          <a:xfrm>
            <a:off x="228600" y="1143000"/>
            <a:ext cx="8763000" cy="5334000"/>
          </a:xfrm>
        </p:spPr>
        <p:txBody>
          <a:bodyPr/>
          <a:lstStyle/>
          <a:p>
            <a:r>
              <a:rPr lang="en-US">
                <a:latin typeface="Arial" charset="0"/>
                <a:ea typeface="ＭＳ Ｐゴシック" charset="0"/>
                <a:cs typeface="ＭＳ Ｐゴシック" charset="0"/>
              </a:rPr>
              <a:t>Some of the knowledge is lost when it is placed into any particular representation structure, or may not be reusable (e.g. Frames)</a:t>
            </a:r>
          </a:p>
          <a:p>
            <a:r>
              <a:rPr lang="en-US">
                <a:latin typeface="Arial" charset="0"/>
                <a:ea typeface="ＭＳ Ｐゴシック" charset="0"/>
                <a:cs typeface="ＭＳ Ｐゴシック" charset="0"/>
              </a:rPr>
              <a:t>So, you may ask something that cannot be answered or inferred</a:t>
            </a:r>
          </a:p>
          <a:p>
            <a:r>
              <a:rPr lang="en-US">
                <a:latin typeface="Arial" charset="0"/>
                <a:ea typeface="ＭＳ Ｐゴシック" charset="0"/>
                <a:cs typeface="ＭＳ Ｐゴシック" charset="0"/>
              </a:rPr>
              <a:t>Knowledge evolves, i.e. changes</a:t>
            </a:r>
          </a:p>
          <a:p>
            <a:r>
              <a:rPr lang="en-US">
                <a:latin typeface="Arial" charset="0"/>
                <a:ea typeface="ＭＳ Ｐゴシック" charset="0"/>
                <a:cs typeface="ＭＳ Ｐゴシック" charset="0"/>
              </a:rPr>
              <a:t>Knowledge and understanding is very often context dependent (and discipline, language, and skill-level dependent, and …)</a:t>
            </a:r>
          </a:p>
        </p:txBody>
      </p:sp>
      <p:sp>
        <p:nvSpPr>
          <p:cNvPr id="2048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3C54B8F6-0036-9848-8D81-42C36C3CF77B}" type="slidenum">
              <a:rPr lang="en-US" sz="1400"/>
              <a:pPr/>
              <a:t>11</a:t>
            </a:fld>
            <a:endParaRPr lang="en-US" sz="1400"/>
          </a:p>
        </p:txBody>
      </p:sp>
    </p:spTree>
    <p:extLst>
      <p:ext uri="{BB962C8B-B14F-4D97-AF65-F5344CB8AC3E}">
        <p14:creationId xmlns:p14="http://schemas.microsoft.com/office/powerpoint/2010/main" val="111742074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a:latin typeface="Arial" charset="0"/>
                <a:ea typeface="ＭＳ Ｐゴシック" charset="0"/>
                <a:cs typeface="ＭＳ Ｐゴシック" charset="0"/>
              </a:rPr>
              <a:t>And, if you are used to logic</a:t>
            </a:r>
          </a:p>
        </p:txBody>
      </p:sp>
      <p:sp>
        <p:nvSpPr>
          <p:cNvPr id="21507" name="Content Placeholder 2"/>
          <p:cNvSpPr>
            <a:spLocks noGrp="1"/>
          </p:cNvSpPr>
          <p:nvPr>
            <p:ph idx="1"/>
          </p:nvPr>
        </p:nvSpPr>
        <p:spPr/>
        <p:txBody>
          <a:bodyPr/>
          <a:lstStyle/>
          <a:p>
            <a:r>
              <a:rPr lang="en-US" sz="2800" dirty="0">
                <a:latin typeface="Arial" charset="0"/>
                <a:ea typeface="ＭＳ Ｐゴシック" charset="0"/>
                <a:cs typeface="ＭＳ Ｐゴシック" charset="0"/>
              </a:rPr>
              <a:t>You are working mostly within the world of logic, whereas we are trying to represent knowledge with logic and we are usually dealing with tangible objects, such as trees, clouds, rock, storms, etc. </a:t>
            </a:r>
          </a:p>
          <a:p>
            <a:r>
              <a:rPr lang="en-US" sz="2800" dirty="0">
                <a:latin typeface="Arial" charset="0"/>
                <a:ea typeface="ＭＳ Ｐゴシック" charset="0"/>
                <a:cs typeface="ＭＳ Ｐゴシック" charset="0"/>
              </a:rPr>
              <a:t>Because of this, we have to be very careful when translating real things into logical symbols - this can, surprisingly, be a difficult challenge.</a:t>
            </a:r>
          </a:p>
          <a:p>
            <a:r>
              <a:rPr lang="en-US" sz="2800" dirty="0">
                <a:latin typeface="Arial" charset="0"/>
                <a:ea typeface="ＭＳ Ｐゴシック" charset="0"/>
                <a:cs typeface="ＭＳ Ｐゴシック" charset="0"/>
              </a:rPr>
              <a:t>Consider your method of representation (yes, we do want to compute with it)</a:t>
            </a:r>
          </a:p>
        </p:txBody>
      </p:sp>
      <p:sp>
        <p:nvSpPr>
          <p:cNvPr id="2150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DA52BEA2-7967-7A4E-8159-9BD234E8EFC6}" type="slidenum">
              <a:rPr lang="en-US" sz="1400"/>
              <a:pPr/>
              <a:t>12</a:t>
            </a:fld>
            <a:endParaRPr lang="en-US" sz="1400"/>
          </a:p>
        </p:txBody>
      </p:sp>
    </p:spTree>
    <p:extLst>
      <p:ext uri="{BB962C8B-B14F-4D97-AF65-F5344CB8AC3E}">
        <p14:creationId xmlns:p14="http://schemas.microsoft.com/office/powerpoint/2010/main" val="4201887126"/>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US">
                <a:latin typeface="Arial" charset="0"/>
                <a:ea typeface="ＭＳ Ｐゴシック" charset="0"/>
                <a:cs typeface="ＭＳ Ｐゴシック" charset="0"/>
              </a:rPr>
              <a:t>Thus</a:t>
            </a:r>
          </a:p>
        </p:txBody>
      </p:sp>
      <p:sp>
        <p:nvSpPr>
          <p:cNvPr id="22531" name="Content Placeholder 2"/>
          <p:cNvSpPr>
            <a:spLocks noGrp="1"/>
          </p:cNvSpPr>
          <p:nvPr>
            <p:ph idx="1"/>
          </p:nvPr>
        </p:nvSpPr>
        <p:spPr/>
        <p:txBody>
          <a:bodyPr/>
          <a:lstStyle/>
          <a:p>
            <a:r>
              <a:rPr lang="en-US">
                <a:latin typeface="Arial" charset="0"/>
                <a:ea typeface="ＭＳ Ｐゴシック" charset="0"/>
                <a:cs typeface="ＭＳ Ｐゴシック" charset="0"/>
              </a:rPr>
              <a:t>A person who wants to encode knowledge needs to decouple the ambiguities of interpretation from the mathematical certainty of (any form of) logic.</a:t>
            </a:r>
          </a:p>
          <a:p>
            <a:r>
              <a:rPr lang="en-US">
                <a:latin typeface="Arial" charset="0"/>
                <a:ea typeface="ＭＳ Ｐゴシック" charset="0"/>
                <a:cs typeface="ＭＳ Ｐゴシック" charset="0"/>
              </a:rPr>
              <a:t>The nature of interpretation is critical in formal knowledge representation and is carefully formalized by KR scientists in order to guarantee that no ambiguity exists in the logical structure of the represented knowledge.</a:t>
            </a:r>
          </a:p>
        </p:txBody>
      </p:sp>
      <p:sp>
        <p:nvSpPr>
          <p:cNvPr id="2253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4D067466-04E9-BF41-899F-A4522B95DAAD}" type="slidenum">
              <a:rPr lang="en-US" sz="1400"/>
              <a:pPr/>
              <a:t>13</a:t>
            </a:fld>
            <a:endParaRPr lang="en-US" sz="1400"/>
          </a:p>
        </p:txBody>
      </p:sp>
    </p:spTree>
    <p:extLst>
      <p:ext uri="{BB962C8B-B14F-4D97-AF65-F5344CB8AC3E}">
        <p14:creationId xmlns:p14="http://schemas.microsoft.com/office/powerpoint/2010/main" val="309383567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304800" y="0"/>
            <a:ext cx="8382000" cy="762000"/>
          </a:xfrm>
        </p:spPr>
        <p:txBody>
          <a:bodyPr/>
          <a:lstStyle/>
          <a:p>
            <a:r>
              <a:rPr lang="en-US" sz="3600">
                <a:latin typeface="Arial" charset="0"/>
                <a:ea typeface="ＭＳ Ｐゴシック" charset="0"/>
                <a:cs typeface="ＭＳ Ｐゴシック" charset="0"/>
              </a:rPr>
              <a:t>Representing Knowledge With Objects</a:t>
            </a:r>
          </a:p>
        </p:txBody>
      </p:sp>
      <p:sp>
        <p:nvSpPr>
          <p:cNvPr id="23555" name="Content Placeholder 2"/>
          <p:cNvSpPr>
            <a:spLocks noGrp="1"/>
          </p:cNvSpPr>
          <p:nvPr>
            <p:ph idx="1"/>
          </p:nvPr>
        </p:nvSpPr>
        <p:spPr>
          <a:xfrm>
            <a:off x="0" y="838200"/>
            <a:ext cx="9144000" cy="5791200"/>
          </a:xfrm>
        </p:spPr>
        <p:txBody>
          <a:bodyPr/>
          <a:lstStyle/>
          <a:p>
            <a:r>
              <a:rPr lang="en-US" sz="2800">
                <a:latin typeface="Arial" charset="0"/>
                <a:ea typeface="ＭＳ Ｐゴシック" charset="0"/>
                <a:cs typeface="ＭＳ Ｐゴシック" charset="0"/>
              </a:rPr>
              <a:t>Take all individuals that we need to keep track of and place them into different buckets based on how similar they are to each other. Each bucket is given a descriptive based on what objects it contains.</a:t>
            </a:r>
          </a:p>
          <a:p>
            <a:endParaRPr lang="en-US" sz="2800">
              <a:latin typeface="Arial" charset="0"/>
              <a:ea typeface="ＭＳ Ｐゴシック" charset="0"/>
              <a:cs typeface="ＭＳ Ｐゴシック" charset="0"/>
            </a:endParaRPr>
          </a:p>
          <a:p>
            <a:r>
              <a:rPr lang="en-US" sz="2800">
                <a:latin typeface="Arial" charset="0"/>
                <a:ea typeface="ＭＳ Ｐゴシック" charset="0"/>
                <a:cs typeface="ＭＳ Ｐゴシック" charset="0"/>
              </a:rPr>
              <a:t>Since the individuals in a given bucket are at least somewhat similar, we can avoid needing to describe every inconsequential detail about each individual. Instead, properties that are common to all individuals in a bucket can just be assigned to the entire bucket at once. Properties are typically either primitive values (such as numbers or text strings) or may be references to other buckets.</a:t>
            </a:r>
          </a:p>
        </p:txBody>
      </p:sp>
      <p:sp>
        <p:nvSpPr>
          <p:cNvPr id="2355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489C3B25-F89E-044D-938E-917D1B0CCC04}" type="slidenum">
              <a:rPr lang="en-US" sz="1400"/>
              <a:pPr/>
              <a:t>14</a:t>
            </a:fld>
            <a:endParaRPr lang="en-US" sz="1400"/>
          </a:p>
        </p:txBody>
      </p:sp>
    </p:spTree>
    <p:extLst>
      <p:ext uri="{BB962C8B-B14F-4D97-AF65-F5344CB8AC3E}">
        <p14:creationId xmlns:p14="http://schemas.microsoft.com/office/powerpoint/2010/main" val="3211429420"/>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304800" y="0"/>
            <a:ext cx="8382000" cy="762000"/>
          </a:xfrm>
        </p:spPr>
        <p:txBody>
          <a:bodyPr/>
          <a:lstStyle/>
          <a:p>
            <a:r>
              <a:rPr lang="en-US" sz="3600">
                <a:latin typeface="Arial" charset="0"/>
                <a:ea typeface="ＭＳ Ｐゴシック" charset="0"/>
                <a:cs typeface="ＭＳ Ｐゴシック" charset="0"/>
              </a:rPr>
              <a:t>Representing Knowledge With Objects</a:t>
            </a:r>
          </a:p>
        </p:txBody>
      </p:sp>
      <p:sp>
        <p:nvSpPr>
          <p:cNvPr id="24579" name="Content Placeholder 2"/>
          <p:cNvSpPr>
            <a:spLocks noGrp="1"/>
          </p:cNvSpPr>
          <p:nvPr>
            <p:ph idx="1"/>
          </p:nvPr>
        </p:nvSpPr>
        <p:spPr>
          <a:xfrm>
            <a:off x="0" y="838200"/>
            <a:ext cx="9144000" cy="5791200"/>
          </a:xfrm>
        </p:spPr>
        <p:txBody>
          <a:bodyPr/>
          <a:lstStyle/>
          <a:p>
            <a:r>
              <a:rPr lang="en-US" sz="2800">
                <a:latin typeface="Arial" charset="0"/>
                <a:ea typeface="ＭＳ Ｐゴシック" charset="0"/>
                <a:cs typeface="ＭＳ Ｐゴシック" charset="0"/>
              </a:rPr>
              <a:t>Some buckets will be more similar to each other than others and we can arrange the buckets into a hierarchy based on the similarity.</a:t>
            </a:r>
          </a:p>
          <a:p>
            <a:r>
              <a:rPr lang="en-US" sz="2800">
                <a:latin typeface="Arial" charset="0"/>
                <a:ea typeface="ＭＳ Ｐゴシック" charset="0"/>
                <a:cs typeface="ＭＳ Ｐゴシック" charset="0"/>
              </a:rPr>
              <a:t>If all buckets in a branch in the tree of buckets share a property, the information can be further simplified by assigning the property only to the parent bucket. Other buckets (and individuals) are said to inherit that property.</a:t>
            </a:r>
          </a:p>
          <a:p>
            <a:r>
              <a:rPr lang="en-US" sz="2800">
                <a:latin typeface="Arial" charset="0"/>
                <a:ea typeface="ＭＳ Ｐゴシック" charset="0"/>
                <a:cs typeface="ＭＳ Ｐゴシック" charset="0"/>
              </a:rPr>
              <a:t>Buckets may have different names: e.g. Classes, Frames, or Nodes</a:t>
            </a:r>
          </a:p>
          <a:p>
            <a:r>
              <a:rPr lang="en-US" sz="2800">
                <a:latin typeface="Arial" charset="0"/>
                <a:ea typeface="ＭＳ Ｐゴシック" charset="0"/>
                <a:cs typeface="ＭＳ Ｐゴシック" charset="0"/>
              </a:rPr>
              <a:t>BUT, once we move to (e.g.) DL, not all object rules apply, e.g. cannot override properties</a:t>
            </a:r>
          </a:p>
          <a:p>
            <a:r>
              <a:rPr lang="en-US" sz="2800">
                <a:latin typeface="Arial" charset="0"/>
                <a:ea typeface="ＭＳ Ｐゴシック" charset="0"/>
                <a:cs typeface="ＭＳ Ｐゴシック" charset="0"/>
              </a:rPr>
              <a:t>Multiple inheritance is not always obvious to people</a:t>
            </a:r>
          </a:p>
        </p:txBody>
      </p:sp>
      <p:sp>
        <p:nvSpPr>
          <p:cNvPr id="2458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636CA530-D52F-E34D-B8FC-6123226A0310}" type="slidenum">
              <a:rPr lang="en-US" sz="1400"/>
              <a:pPr/>
              <a:t>15</a:t>
            </a:fld>
            <a:endParaRPr lang="en-US" sz="1400"/>
          </a:p>
        </p:txBody>
      </p:sp>
    </p:spTree>
    <p:extLst>
      <p:ext uri="{BB962C8B-B14F-4D97-AF65-F5344CB8AC3E}">
        <p14:creationId xmlns:p14="http://schemas.microsoft.com/office/powerpoint/2010/main" val="364572431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0B17B669-C2EC-1348-A8F5-CF113E0B949B}" type="slidenum">
              <a:rPr lang="en-US" sz="1400"/>
              <a:pPr/>
              <a:t>16</a:t>
            </a:fld>
            <a:endParaRPr lang="en-US" sz="1400"/>
          </a:p>
        </p:txBody>
      </p:sp>
      <p:sp>
        <p:nvSpPr>
          <p:cNvPr id="57347" name="Rectangle 2"/>
          <p:cNvSpPr>
            <a:spLocks noGrp="1" noChangeArrowheads="1"/>
          </p:cNvSpPr>
          <p:nvPr>
            <p:ph type="title"/>
          </p:nvPr>
        </p:nvSpPr>
        <p:spPr/>
        <p:txBody>
          <a:bodyPr/>
          <a:lstStyle/>
          <a:p>
            <a:r>
              <a:rPr lang="en-US" sz="3600">
                <a:latin typeface="Arial" charset="0"/>
                <a:ea typeface="ＭＳ Ｐゴシック" charset="0"/>
                <a:cs typeface="ＭＳ Ｐゴシック" charset="0"/>
              </a:rPr>
              <a:t>Knowledge representation - visual</a:t>
            </a:r>
            <a:endParaRPr lang="en-US">
              <a:latin typeface="Arial" charset="0"/>
              <a:ea typeface="ＭＳ Ｐゴシック" charset="0"/>
              <a:cs typeface="ＭＳ Ｐゴシック" charset="0"/>
            </a:endParaRPr>
          </a:p>
        </p:txBody>
      </p:sp>
      <p:sp>
        <p:nvSpPr>
          <p:cNvPr id="57348" name="Rectangle 3"/>
          <p:cNvSpPr>
            <a:spLocks noGrp="1" noChangeArrowheads="1"/>
          </p:cNvSpPr>
          <p:nvPr>
            <p:ph type="body" idx="1"/>
          </p:nvPr>
        </p:nvSpPr>
        <p:spPr/>
        <p:txBody>
          <a:bodyPr/>
          <a:lstStyle/>
          <a:p>
            <a:r>
              <a:rPr lang="en-US" sz="2800" dirty="0">
                <a:solidFill>
                  <a:schemeClr val="tx1">
                    <a:lumMod val="50000"/>
                    <a:lumOff val="50000"/>
                  </a:schemeClr>
                </a:solidFill>
                <a:latin typeface="Arial" charset="0"/>
                <a:ea typeface="ＭＳ Ｐゴシック" charset="0"/>
                <a:cs typeface="ＭＳ Ｐゴシック" charset="0"/>
              </a:rPr>
              <a:t>UML – Universal Modeling Language</a:t>
            </a:r>
          </a:p>
          <a:p>
            <a:pPr lvl="1"/>
            <a:r>
              <a:rPr lang="en-US" sz="2400" dirty="0">
                <a:solidFill>
                  <a:schemeClr val="tx1">
                    <a:lumMod val="50000"/>
                    <a:lumOff val="50000"/>
                  </a:schemeClr>
                </a:solidFill>
                <a:latin typeface="Arial" charset="0"/>
                <a:ea typeface="ＭＳ Ｐゴシック" charset="0"/>
              </a:rPr>
              <a:t>Ontology Definition </a:t>
            </a:r>
            <a:r>
              <a:rPr lang="en-US" sz="2400" dirty="0" err="1">
                <a:solidFill>
                  <a:schemeClr val="tx1">
                    <a:lumMod val="50000"/>
                    <a:lumOff val="50000"/>
                  </a:schemeClr>
                </a:solidFill>
                <a:latin typeface="Arial" charset="0"/>
                <a:ea typeface="ＭＳ Ｐゴシック" charset="0"/>
              </a:rPr>
              <a:t>Metamodel</a:t>
            </a:r>
            <a:r>
              <a:rPr lang="en-US" sz="2400" dirty="0">
                <a:solidFill>
                  <a:schemeClr val="tx1">
                    <a:lumMod val="50000"/>
                    <a:lumOff val="50000"/>
                  </a:schemeClr>
                </a:solidFill>
                <a:latin typeface="Arial" charset="0"/>
                <a:ea typeface="ＭＳ Ｐゴシック" charset="0"/>
              </a:rPr>
              <a:t>/Meta Object Facility (OMG) for UML</a:t>
            </a:r>
          </a:p>
          <a:p>
            <a:pPr lvl="1"/>
            <a:r>
              <a:rPr lang="en-US" sz="2400" dirty="0">
                <a:solidFill>
                  <a:schemeClr val="tx1">
                    <a:lumMod val="50000"/>
                    <a:lumOff val="50000"/>
                  </a:schemeClr>
                </a:solidFill>
                <a:latin typeface="Arial" charset="0"/>
                <a:ea typeface="ＭＳ Ｐゴシック" charset="0"/>
              </a:rPr>
              <a:t>Provides standardized notation</a:t>
            </a:r>
          </a:p>
          <a:p>
            <a:r>
              <a:rPr lang="en-US" sz="2800" dirty="0">
                <a:latin typeface="Arial" charset="0"/>
                <a:ea typeface="ＭＳ Ｐゴシック" charset="0"/>
                <a:cs typeface="ＭＳ Ｐゴシック" charset="0"/>
              </a:rPr>
              <a:t>CMAP Ontology Editor (concept mapping tool from IHMC - </a:t>
            </a:r>
            <a:r>
              <a:rPr lang="en-US" sz="2800" dirty="0">
                <a:latin typeface="Arial" charset="0"/>
                <a:ea typeface="ＭＳ Ｐゴシック" charset="0"/>
                <a:cs typeface="ＭＳ Ｐゴシック" charset="0"/>
                <a:hlinkClick r:id="rId3"/>
              </a:rPr>
              <a:t>http://cmap.ihmc.us/coe</a:t>
            </a:r>
            <a:r>
              <a:rPr lang="en-US" sz="2800" dirty="0">
                <a:latin typeface="Arial" charset="0"/>
                <a:ea typeface="ＭＳ Ｐゴシック" charset="0"/>
                <a:cs typeface="ＭＳ Ｐゴシック" charset="0"/>
              </a:rPr>
              <a:t> )</a:t>
            </a:r>
          </a:p>
          <a:p>
            <a:pPr lvl="1"/>
            <a:r>
              <a:rPr lang="en-US" sz="2400" dirty="0">
                <a:latin typeface="Arial" charset="0"/>
                <a:ea typeface="ＭＳ Ｐゴシック" charset="0"/>
              </a:rPr>
              <a:t>Drag/drop visual development of classes, subclass (is-a) and property relationship</a:t>
            </a:r>
          </a:p>
          <a:p>
            <a:pPr lvl="1"/>
            <a:r>
              <a:rPr lang="en-US" sz="2400" dirty="0">
                <a:latin typeface="Arial" charset="0"/>
                <a:ea typeface="ＭＳ Ｐゴシック" charset="0"/>
              </a:rPr>
              <a:t>Read and writes OWL</a:t>
            </a:r>
          </a:p>
          <a:p>
            <a:pPr lvl="1"/>
            <a:r>
              <a:rPr lang="en-US" sz="2400" dirty="0">
                <a:latin typeface="Arial" charset="0"/>
                <a:ea typeface="ＭＳ Ｐゴシック" charset="0"/>
              </a:rPr>
              <a:t>Formal convention (OWL/RDF tags, etc.)</a:t>
            </a:r>
          </a:p>
          <a:p>
            <a:r>
              <a:rPr lang="en-US" sz="2800" dirty="0">
                <a:latin typeface="Arial" charset="0"/>
                <a:ea typeface="ＭＳ Ｐゴシック" charset="0"/>
                <a:cs typeface="ＭＳ Ｐゴシック" charset="0"/>
              </a:rPr>
              <a:t>White board, text file</a:t>
            </a:r>
            <a:endParaRPr lang="en-US" dirty="0">
              <a:latin typeface="Arial" charset="0"/>
              <a:ea typeface="ＭＳ Ｐゴシック" charset="0"/>
              <a:cs typeface="ＭＳ Ｐゴシック" charset="0"/>
            </a:endParaRPr>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 case modeling</a:t>
            </a:r>
            <a:endParaRPr lang="en-US" dirty="0"/>
          </a:p>
        </p:txBody>
      </p:sp>
      <p:sp>
        <p:nvSpPr>
          <p:cNvPr id="3" name="Content Placeholder 2"/>
          <p:cNvSpPr>
            <a:spLocks noGrp="1"/>
          </p:cNvSpPr>
          <p:nvPr>
            <p:ph idx="1"/>
          </p:nvPr>
        </p:nvSpPr>
        <p:spPr/>
        <p:txBody>
          <a:bodyPr/>
          <a:lstStyle/>
          <a:p>
            <a:r>
              <a:rPr lang="en-US" dirty="0" smtClean="0"/>
              <a:t>Interactive session – we’ll add slides at some point after the presentation</a:t>
            </a:r>
            <a:endParaRPr lang="en-US" dirty="0"/>
          </a:p>
        </p:txBody>
      </p:sp>
    </p:spTree>
    <p:extLst>
      <p:ext uri="{BB962C8B-B14F-4D97-AF65-F5344CB8AC3E}">
        <p14:creationId xmlns:p14="http://schemas.microsoft.com/office/powerpoint/2010/main" val="795203165"/>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First iteration</a:t>
            </a:r>
            <a:endParaRPr lang="en-US" dirty="0"/>
          </a:p>
        </p:txBody>
      </p:sp>
      <p:sp>
        <p:nvSpPr>
          <p:cNvPr id="3" name="Content Placeholder 2"/>
          <p:cNvSpPr>
            <a:spLocks noGrp="1"/>
          </p:cNvSpPr>
          <p:nvPr>
            <p:ph idx="1"/>
          </p:nvPr>
        </p:nvSpPr>
        <p:spPr/>
        <p:txBody>
          <a:bodyPr/>
          <a:lstStyle/>
          <a:p>
            <a:r>
              <a:rPr lang="en-US" dirty="0" smtClean="0"/>
              <a:t>Instead of implementing an ‘interface’ as defined in the “add record”, so that we can rapid prototype, we will generate a set of instances (i.e. partial or complete record) ‘by hand’ (instead of a form, for example)</a:t>
            </a:r>
          </a:p>
          <a:p>
            <a:r>
              <a:rPr lang="en-US" dirty="0" smtClean="0"/>
              <a:t>We’ll upload it</a:t>
            </a:r>
          </a:p>
          <a:p>
            <a:r>
              <a:rPr lang="en-US" dirty="0" smtClean="0"/>
              <a:t>We’ll run some queries (and we’ll be writing SPARQL instead of using an ‘interface’ as we may in a later iteration </a:t>
            </a:r>
            <a:endParaRPr lang="en-US" dirty="0"/>
          </a:p>
        </p:txBody>
      </p:sp>
    </p:spTree>
    <p:extLst>
      <p:ext uri="{BB962C8B-B14F-4D97-AF65-F5344CB8AC3E}">
        <p14:creationId xmlns:p14="http://schemas.microsoft.com/office/powerpoint/2010/main" val="1433903053"/>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Working with instances</a:t>
            </a:r>
            <a:endParaRPr lang="en-US" dirty="0"/>
          </a:p>
        </p:txBody>
      </p:sp>
      <p:sp>
        <p:nvSpPr>
          <p:cNvPr id="3" name="Content Placeholder 2"/>
          <p:cNvSpPr>
            <a:spLocks noGrp="1"/>
          </p:cNvSpPr>
          <p:nvPr>
            <p:ph idx="1"/>
          </p:nvPr>
        </p:nvSpPr>
        <p:spPr/>
        <p:txBody>
          <a:bodyPr/>
          <a:lstStyle/>
          <a:p>
            <a:r>
              <a:rPr lang="en-US" dirty="0" smtClean="0"/>
              <a:t>N3 – .n3</a:t>
            </a:r>
          </a:p>
          <a:p>
            <a:pPr lvl="1"/>
            <a:r>
              <a:rPr lang="en-US" dirty="0" smtClean="0">
                <a:latin typeface="Helvetica" charset="0"/>
                <a:hlinkClick r:id="rId2"/>
              </a:rPr>
              <a:t>http://www.w3.org/DesignIssues/Notation3</a:t>
            </a:r>
          </a:p>
          <a:p>
            <a:pPr lvl="1"/>
            <a:r>
              <a:rPr lang="en-US" dirty="0" smtClean="0">
                <a:latin typeface="Helvetica" charset="0"/>
                <a:hlinkClick r:id="rId2"/>
              </a:rPr>
              <a:t>http</a:t>
            </a:r>
            <a:r>
              <a:rPr lang="en-US" dirty="0">
                <a:latin typeface="Helvetica" charset="0"/>
                <a:hlinkClick r:id="rId2"/>
              </a:rPr>
              <a:t>://hydrogen.informatik.tu-cottbus.de/wiki/index.php/</a:t>
            </a:r>
            <a:r>
              <a:rPr lang="en-US" dirty="0" smtClean="0">
                <a:latin typeface="Helvetica" charset="0"/>
                <a:hlinkClick r:id="rId2"/>
              </a:rPr>
              <a:t>N3_Notation</a:t>
            </a:r>
            <a:endParaRPr lang="en-US" dirty="0" smtClean="0">
              <a:latin typeface="Helvetica" charset="0"/>
            </a:endParaRPr>
          </a:p>
          <a:p>
            <a:r>
              <a:rPr lang="en-US" dirty="0" smtClean="0">
                <a:latin typeface="Helvetica" charset="0"/>
              </a:rPr>
              <a:t>Turtle (Terse RDF Triple Language) - .</a:t>
            </a:r>
            <a:r>
              <a:rPr lang="en-US" dirty="0" err="1" smtClean="0">
                <a:latin typeface="Helvetica" charset="0"/>
              </a:rPr>
              <a:t>ttl</a:t>
            </a:r>
            <a:endParaRPr lang="en-US" dirty="0" smtClean="0">
              <a:latin typeface="Helvetica" charset="0"/>
            </a:endParaRPr>
          </a:p>
          <a:p>
            <a:pPr lvl="1"/>
            <a:r>
              <a:rPr lang="en-US" dirty="0" smtClean="0">
                <a:latin typeface="Helvetica" charset="0"/>
                <a:hlinkClick r:id="rId3"/>
              </a:rPr>
              <a:t>http://www.w3.org/TeamSubmission/turtle/</a:t>
            </a:r>
            <a:r>
              <a:rPr lang="en-US" dirty="0" smtClean="0">
                <a:latin typeface="Helvetica" charset="0"/>
              </a:rPr>
              <a:t> </a:t>
            </a:r>
            <a:endParaRPr lang="en-US" dirty="0">
              <a:latin typeface="Helvetica" charset="0"/>
            </a:endParaRPr>
          </a:p>
          <a:p>
            <a:r>
              <a:rPr lang="en-US" dirty="0" smtClean="0">
                <a:latin typeface="Helvetica" charset="0"/>
              </a:rPr>
              <a:t>RDF/XML - .</a:t>
            </a:r>
            <a:r>
              <a:rPr lang="en-US" dirty="0" err="1" smtClean="0">
                <a:latin typeface="Helvetica" charset="0"/>
              </a:rPr>
              <a:t>rdf</a:t>
            </a:r>
            <a:endParaRPr lang="en-US" dirty="0" smtClean="0">
              <a:latin typeface="Helvetica" charset="0"/>
            </a:endParaRPr>
          </a:p>
          <a:p>
            <a:pPr lvl="1"/>
            <a:r>
              <a:rPr lang="en-US" dirty="0" smtClean="0">
                <a:hlinkClick r:id="rId4"/>
              </a:rPr>
              <a:t>http://www.w3.org/TR/REC-rdf-syntax/</a:t>
            </a:r>
            <a:r>
              <a:rPr lang="en-US" dirty="0" smtClean="0"/>
              <a:t> </a:t>
            </a:r>
          </a:p>
          <a:p>
            <a:endParaRPr lang="en-US" dirty="0"/>
          </a:p>
        </p:txBody>
      </p:sp>
    </p:spTree>
    <p:extLst>
      <p:ext uri="{BB962C8B-B14F-4D97-AF65-F5344CB8AC3E}">
        <p14:creationId xmlns:p14="http://schemas.microsoft.com/office/powerpoint/2010/main" val="318271459"/>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Ttl</a:t>
            </a:r>
            <a:r>
              <a:rPr lang="en-US" dirty="0" smtClean="0"/>
              <a:t> - e.g.</a:t>
            </a:r>
            <a:endParaRPr lang="en-US" dirty="0"/>
          </a:p>
        </p:txBody>
      </p:sp>
      <p:sp>
        <p:nvSpPr>
          <p:cNvPr id="3" name="Content Placeholder 2"/>
          <p:cNvSpPr>
            <a:spLocks noGrp="1"/>
          </p:cNvSpPr>
          <p:nvPr>
            <p:ph idx="1"/>
          </p:nvPr>
        </p:nvSpPr>
        <p:spPr/>
        <p:txBody>
          <a:bodyPr/>
          <a:lstStyle/>
          <a:p>
            <a:r>
              <a:rPr lang="en-US" dirty="0">
                <a:hlinkClick r:id="rId2"/>
              </a:rPr>
              <a:t>http://wiki.esipfed.org/index.php/</a:t>
            </a:r>
            <a:r>
              <a:rPr lang="en-US" dirty="0" smtClean="0">
                <a:hlinkClick r:id="rId2"/>
              </a:rPr>
              <a:t>File:Esip.txt</a:t>
            </a:r>
            <a:endParaRPr lang="en-US" dirty="0" smtClean="0"/>
          </a:p>
          <a:p>
            <a:r>
              <a:rPr lang="en-US" dirty="0" smtClean="0"/>
              <a:t>Others -  </a:t>
            </a:r>
            <a:endParaRPr lang="en-US" dirty="0"/>
          </a:p>
        </p:txBody>
      </p:sp>
    </p:spTree>
    <p:extLst>
      <p:ext uri="{BB962C8B-B14F-4D97-AF65-F5344CB8AC3E}">
        <p14:creationId xmlns:p14="http://schemas.microsoft.com/office/powerpoint/2010/main" val="2192333145"/>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e.g. </a:t>
            </a:r>
            <a:r>
              <a:rPr lang="en-US" dirty="0" err="1" smtClean="0"/>
              <a:t>ttl</a:t>
            </a:r>
            <a:r>
              <a:rPr lang="en-US" dirty="0" smtClean="0"/>
              <a:t> - header</a:t>
            </a:r>
            <a:endParaRPr lang="en-US" dirty="0"/>
          </a:p>
        </p:txBody>
      </p:sp>
      <p:sp>
        <p:nvSpPr>
          <p:cNvPr id="3" name="Content Placeholder 2"/>
          <p:cNvSpPr>
            <a:spLocks noGrp="1"/>
          </p:cNvSpPr>
          <p:nvPr>
            <p:ph idx="1"/>
          </p:nvPr>
        </p:nvSpPr>
        <p:spPr/>
        <p:txBody>
          <a:bodyPr/>
          <a:lstStyle/>
          <a:p>
            <a:pPr marL="0" indent="0">
              <a:buNone/>
            </a:pPr>
            <a:r>
              <a:rPr lang="en-US" sz="2800" dirty="0" smtClean="0"/>
              <a:t>@prefix </a:t>
            </a:r>
            <a:r>
              <a:rPr lang="en-US" sz="2800" dirty="0" err="1" smtClean="0"/>
              <a:t>rdfs</a:t>
            </a:r>
            <a:r>
              <a:rPr lang="en-US" sz="2800" dirty="0" smtClean="0"/>
              <a:t>: &lt;http://www.w3.org/2000/01/</a:t>
            </a:r>
            <a:r>
              <a:rPr lang="en-US" sz="2800" dirty="0" err="1" smtClean="0"/>
              <a:t>rdf</a:t>
            </a:r>
            <a:r>
              <a:rPr lang="en-US" sz="2800" dirty="0" smtClean="0"/>
              <a:t>-schema#&gt;.</a:t>
            </a:r>
          </a:p>
          <a:p>
            <a:pPr marL="0" indent="0">
              <a:buNone/>
            </a:pPr>
            <a:r>
              <a:rPr lang="en-US" sz="2800" dirty="0" smtClean="0"/>
              <a:t>@prefix </a:t>
            </a:r>
            <a:r>
              <a:rPr lang="en-US" sz="2800" dirty="0" err="1" smtClean="0"/>
              <a:t>xsd</a:t>
            </a:r>
            <a:r>
              <a:rPr lang="en-US" sz="2800" dirty="0" smtClean="0"/>
              <a:t>: &lt;http://www.w3.org/2001/</a:t>
            </a:r>
            <a:r>
              <a:rPr lang="en-US" sz="2800" dirty="0" err="1" smtClean="0"/>
              <a:t>XMLSchema</a:t>
            </a:r>
            <a:r>
              <a:rPr lang="en-US" sz="2800" dirty="0" smtClean="0"/>
              <a:t>#&gt;.</a:t>
            </a:r>
          </a:p>
          <a:p>
            <a:pPr marL="0" indent="0">
              <a:buNone/>
            </a:pPr>
            <a:r>
              <a:rPr lang="en-US" sz="2800" dirty="0" smtClean="0"/>
              <a:t>@prefix </a:t>
            </a:r>
            <a:r>
              <a:rPr lang="en-US" sz="2800" dirty="0" err="1" smtClean="0"/>
              <a:t>foaf</a:t>
            </a:r>
            <a:r>
              <a:rPr lang="en-US" sz="2800" dirty="0" smtClean="0"/>
              <a:t>: &lt;http://</a:t>
            </a:r>
            <a:r>
              <a:rPr lang="en-US" sz="2800" dirty="0" err="1" smtClean="0"/>
              <a:t>xmlns.com</a:t>
            </a:r>
            <a:r>
              <a:rPr lang="en-US" sz="2800" dirty="0" smtClean="0"/>
              <a:t>/</a:t>
            </a:r>
            <a:r>
              <a:rPr lang="en-US" sz="2800" dirty="0" err="1" smtClean="0"/>
              <a:t>foaf</a:t>
            </a:r>
            <a:r>
              <a:rPr lang="en-US" sz="2800" dirty="0" smtClean="0"/>
              <a:t>/0.1/&gt;.</a:t>
            </a:r>
          </a:p>
          <a:p>
            <a:pPr marL="0" indent="0">
              <a:buNone/>
            </a:pPr>
            <a:r>
              <a:rPr lang="en-US" sz="2800" dirty="0" smtClean="0"/>
              <a:t>@prefix </a:t>
            </a:r>
            <a:r>
              <a:rPr lang="en-US" sz="2800" dirty="0" err="1" smtClean="0"/>
              <a:t>esip</a:t>
            </a:r>
            <a:r>
              <a:rPr lang="en-US" sz="2800" dirty="0" smtClean="0"/>
              <a:t>: &lt;http://</a:t>
            </a:r>
            <a:r>
              <a:rPr lang="en-US" sz="2800" dirty="0" err="1" smtClean="0"/>
              <a:t>esipfed.org</a:t>
            </a:r>
            <a:r>
              <a:rPr lang="en-US" sz="2800" dirty="0" smtClean="0"/>
              <a:t>/</a:t>
            </a:r>
            <a:r>
              <a:rPr lang="en-US" sz="2800" dirty="0" err="1" smtClean="0"/>
              <a:t>esip.owl</a:t>
            </a:r>
            <a:r>
              <a:rPr lang="en-US" sz="2800" dirty="0" smtClean="0"/>
              <a:t>#&gt; .</a:t>
            </a:r>
          </a:p>
          <a:p>
            <a:pPr marL="0" indent="0">
              <a:buNone/>
            </a:pPr>
            <a:r>
              <a:rPr lang="en-US" sz="2800" dirty="0" smtClean="0"/>
              <a:t>@prefix </a:t>
            </a:r>
            <a:r>
              <a:rPr lang="en-US" sz="2800" dirty="0" err="1" smtClean="0"/>
              <a:t>twperson</a:t>
            </a:r>
            <a:r>
              <a:rPr lang="en-US" sz="2800" dirty="0" smtClean="0"/>
              <a:t>: &lt;http://</a:t>
            </a:r>
            <a:r>
              <a:rPr lang="en-US" sz="2800" dirty="0" err="1" smtClean="0"/>
              <a:t>tw.rpi.edu</a:t>
            </a:r>
            <a:r>
              <a:rPr lang="en-US" sz="2800" dirty="0" smtClean="0"/>
              <a:t>/person/&gt; .</a:t>
            </a:r>
          </a:p>
          <a:p>
            <a:pPr marL="0" indent="0">
              <a:buNone/>
            </a:pPr>
            <a:r>
              <a:rPr lang="en-US" sz="2800" dirty="0" smtClean="0"/>
              <a:t>@prefix </a:t>
            </a:r>
            <a:r>
              <a:rPr lang="en-US" sz="2800" dirty="0" err="1" smtClean="0"/>
              <a:t>twproject</a:t>
            </a:r>
            <a:r>
              <a:rPr lang="en-US" sz="2800" dirty="0" smtClean="0"/>
              <a:t>: &lt;http://</a:t>
            </a:r>
            <a:r>
              <a:rPr lang="en-US" sz="2800" dirty="0" err="1" smtClean="0"/>
              <a:t>tw.rpi.edu</a:t>
            </a:r>
            <a:r>
              <a:rPr lang="en-US" sz="2800" dirty="0" smtClean="0"/>
              <a:t>/project/&gt; </a:t>
            </a:r>
            <a:r>
              <a:rPr lang="en-US" sz="2800" dirty="0" smtClean="0"/>
              <a:t>.</a:t>
            </a:r>
            <a:endParaRPr lang="en-US" sz="2800" dirty="0" smtClean="0"/>
          </a:p>
        </p:txBody>
      </p:sp>
    </p:spTree>
    <p:extLst>
      <p:ext uri="{BB962C8B-B14F-4D97-AF65-F5344CB8AC3E}">
        <p14:creationId xmlns:p14="http://schemas.microsoft.com/office/powerpoint/2010/main" val="2446588772"/>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e.g. </a:t>
            </a:r>
            <a:r>
              <a:rPr lang="en-US" dirty="0" err="1" smtClean="0"/>
              <a:t>ttl</a:t>
            </a:r>
            <a:r>
              <a:rPr lang="en-US" dirty="0" smtClean="0"/>
              <a:t> - organization </a:t>
            </a:r>
            <a:endParaRPr lang="en-US" dirty="0"/>
          </a:p>
        </p:txBody>
      </p:sp>
      <p:sp>
        <p:nvSpPr>
          <p:cNvPr id="3" name="Content Placeholder 2"/>
          <p:cNvSpPr>
            <a:spLocks noGrp="1"/>
          </p:cNvSpPr>
          <p:nvPr>
            <p:ph idx="1"/>
          </p:nvPr>
        </p:nvSpPr>
        <p:spPr/>
        <p:txBody>
          <a:bodyPr/>
          <a:lstStyle/>
          <a:p>
            <a:pPr marL="0" indent="0">
              <a:buNone/>
            </a:pPr>
            <a:r>
              <a:rPr lang="en-US" sz="2400" dirty="0" smtClean="0"/>
              <a:t>:</a:t>
            </a:r>
            <a:r>
              <a:rPr lang="en-US" sz="2400" dirty="0" smtClean="0"/>
              <a:t>TWC a </a:t>
            </a:r>
            <a:r>
              <a:rPr lang="en-US" sz="2400" dirty="0" err="1" smtClean="0"/>
              <a:t>foaf:Organization</a:t>
            </a:r>
            <a:r>
              <a:rPr lang="en-US" sz="2400" dirty="0" smtClean="0"/>
              <a:t>;</a:t>
            </a:r>
          </a:p>
          <a:p>
            <a:pPr marL="0" indent="0">
              <a:buNone/>
            </a:pPr>
            <a:r>
              <a:rPr lang="en-US" sz="2400" dirty="0" smtClean="0"/>
              <a:t>	a </a:t>
            </a:r>
            <a:r>
              <a:rPr lang="en-US" sz="2400" dirty="0" err="1" smtClean="0"/>
              <a:t>foaf:Group</a:t>
            </a:r>
            <a:r>
              <a:rPr lang="en-US" sz="2400" dirty="0" smtClean="0"/>
              <a:t>;</a:t>
            </a:r>
          </a:p>
          <a:p>
            <a:pPr marL="0" indent="0">
              <a:buNone/>
            </a:pPr>
            <a:r>
              <a:rPr lang="en-US" sz="2400" dirty="0" smtClean="0"/>
              <a:t>	</a:t>
            </a:r>
            <a:r>
              <a:rPr lang="en-US" sz="2400" dirty="0" err="1" smtClean="0"/>
              <a:t>foaf:homepage</a:t>
            </a:r>
            <a:r>
              <a:rPr lang="en-US" sz="2400" dirty="0" smtClean="0"/>
              <a:t> &lt;http://</a:t>
            </a:r>
            <a:r>
              <a:rPr lang="en-US" sz="2400" dirty="0" err="1" smtClean="0"/>
              <a:t>tw.rpi.edu</a:t>
            </a:r>
            <a:r>
              <a:rPr lang="en-US" sz="2400" dirty="0" smtClean="0"/>
              <a:t>/web/&gt;;</a:t>
            </a:r>
          </a:p>
          <a:p>
            <a:pPr marL="0" indent="0">
              <a:buNone/>
            </a:pPr>
            <a:r>
              <a:rPr lang="en-US" sz="2400" dirty="0" smtClean="0"/>
              <a:t>	</a:t>
            </a:r>
            <a:r>
              <a:rPr lang="en-US" sz="2400" dirty="0" err="1" smtClean="0"/>
              <a:t>foaf:name</a:t>
            </a:r>
            <a:r>
              <a:rPr lang="en-US" sz="2400" dirty="0" smtClean="0"/>
              <a:t> "</a:t>
            </a:r>
            <a:r>
              <a:rPr lang="en-US" sz="2400" dirty="0" err="1" smtClean="0"/>
              <a:t>Tetherless</a:t>
            </a:r>
            <a:r>
              <a:rPr lang="en-US" sz="2400" dirty="0" smtClean="0"/>
              <a:t> World Constellation"^^</a:t>
            </a:r>
            <a:r>
              <a:rPr lang="en-US" sz="2400" dirty="0" err="1" smtClean="0"/>
              <a:t>xsd:string</a:t>
            </a:r>
            <a:r>
              <a:rPr lang="en-US" sz="2400" dirty="0" smtClean="0"/>
              <a:t> .</a:t>
            </a:r>
          </a:p>
          <a:p>
            <a:pPr marL="0" indent="0">
              <a:buNone/>
            </a:pPr>
            <a:endParaRPr lang="en-US" sz="2400" dirty="0" smtClean="0"/>
          </a:p>
          <a:p>
            <a:pPr marL="0" indent="0">
              <a:buNone/>
            </a:pPr>
            <a:r>
              <a:rPr lang="en-US" sz="2400" dirty="0" smtClean="0"/>
              <a:t>:GSFC a </a:t>
            </a:r>
            <a:r>
              <a:rPr lang="en-US" sz="2400" dirty="0" err="1" smtClean="0"/>
              <a:t>foaf:Organization</a:t>
            </a:r>
            <a:r>
              <a:rPr lang="en-US" sz="2400" dirty="0" smtClean="0"/>
              <a:t>;</a:t>
            </a:r>
          </a:p>
          <a:p>
            <a:pPr marL="0" indent="0">
              <a:buNone/>
            </a:pPr>
            <a:r>
              <a:rPr lang="en-US" sz="2400" dirty="0" smtClean="0"/>
              <a:t>	a </a:t>
            </a:r>
            <a:r>
              <a:rPr lang="en-US" sz="2400" dirty="0" err="1" smtClean="0"/>
              <a:t>foaf:Group</a:t>
            </a:r>
            <a:r>
              <a:rPr lang="en-US" sz="2400" dirty="0" smtClean="0"/>
              <a:t>;</a:t>
            </a:r>
          </a:p>
          <a:p>
            <a:pPr marL="0" indent="0">
              <a:buNone/>
            </a:pPr>
            <a:r>
              <a:rPr lang="en-US" sz="2400" dirty="0" smtClean="0"/>
              <a:t>	</a:t>
            </a:r>
            <a:r>
              <a:rPr lang="en-US" sz="2400" dirty="0" err="1" smtClean="0"/>
              <a:t>foaf:homepage</a:t>
            </a:r>
            <a:r>
              <a:rPr lang="en-US" sz="2400" dirty="0" smtClean="0"/>
              <a:t> &lt;http://</a:t>
            </a:r>
            <a:r>
              <a:rPr lang="en-US" sz="2400" dirty="0" err="1" smtClean="0"/>
              <a:t>www.nasa.gov</a:t>
            </a:r>
            <a:r>
              <a:rPr lang="en-US" sz="2400" dirty="0" smtClean="0"/>
              <a:t>/centers/</a:t>
            </a:r>
            <a:r>
              <a:rPr lang="en-US" sz="2400" dirty="0" err="1" smtClean="0"/>
              <a:t>goddard</a:t>
            </a:r>
            <a:r>
              <a:rPr lang="en-US" sz="2400" dirty="0" smtClean="0"/>
              <a:t>/home/</a:t>
            </a:r>
            <a:r>
              <a:rPr lang="en-US" sz="2400" dirty="0" err="1" smtClean="0"/>
              <a:t>index.html</a:t>
            </a:r>
            <a:r>
              <a:rPr lang="en-US" sz="2400" dirty="0" smtClean="0"/>
              <a:t>&gt;;</a:t>
            </a:r>
          </a:p>
          <a:p>
            <a:pPr marL="0" indent="0">
              <a:buNone/>
            </a:pPr>
            <a:r>
              <a:rPr lang="en-US" sz="2400" dirty="0" smtClean="0"/>
              <a:t>	</a:t>
            </a:r>
            <a:r>
              <a:rPr lang="en-US" sz="2400" dirty="0" err="1" smtClean="0"/>
              <a:t>foaf:name</a:t>
            </a:r>
            <a:r>
              <a:rPr lang="en-US" sz="2400" dirty="0" smtClean="0"/>
              <a:t> " NASA Goddard Space Flight Center"^^</a:t>
            </a:r>
            <a:r>
              <a:rPr lang="en-US" sz="2400" dirty="0" err="1" smtClean="0"/>
              <a:t>xsd:string</a:t>
            </a:r>
            <a:r>
              <a:rPr lang="en-US" sz="2400" dirty="0" smtClean="0"/>
              <a:t>.</a:t>
            </a:r>
            <a:endParaRPr lang="en-US" sz="2400" dirty="0"/>
          </a:p>
        </p:txBody>
      </p:sp>
    </p:spTree>
    <p:extLst>
      <p:ext uri="{BB962C8B-B14F-4D97-AF65-F5344CB8AC3E}">
        <p14:creationId xmlns:p14="http://schemas.microsoft.com/office/powerpoint/2010/main" val="396504851"/>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42"/>
            <a:ext cx="8229600" cy="1143000"/>
          </a:xfrm>
        </p:spPr>
        <p:txBody>
          <a:bodyPr/>
          <a:lstStyle/>
          <a:p>
            <a:r>
              <a:rPr lang="en-US" dirty="0" smtClean="0"/>
              <a:t>e.g. </a:t>
            </a:r>
            <a:r>
              <a:rPr lang="en-US" dirty="0" err="1" smtClean="0"/>
              <a:t>ttl</a:t>
            </a:r>
            <a:r>
              <a:rPr lang="en-US" dirty="0" smtClean="0"/>
              <a:t> -participant </a:t>
            </a:r>
            <a:endParaRPr lang="en-US" dirty="0"/>
          </a:p>
        </p:txBody>
      </p:sp>
      <p:sp>
        <p:nvSpPr>
          <p:cNvPr id="3" name="Content Placeholder 2"/>
          <p:cNvSpPr>
            <a:spLocks noGrp="1"/>
          </p:cNvSpPr>
          <p:nvPr>
            <p:ph idx="1"/>
          </p:nvPr>
        </p:nvSpPr>
        <p:spPr>
          <a:xfrm>
            <a:off x="457200" y="1047960"/>
            <a:ext cx="8229600" cy="4525963"/>
          </a:xfrm>
        </p:spPr>
        <p:txBody>
          <a:bodyPr/>
          <a:lstStyle/>
          <a:p>
            <a:pPr marL="0" indent="0">
              <a:buNone/>
            </a:pPr>
            <a:r>
              <a:rPr lang="en-US" sz="2000" dirty="0" smtClean="0"/>
              <a:t>:</a:t>
            </a:r>
            <a:r>
              <a:rPr lang="en-US" sz="2000" dirty="0" err="1" smtClean="0"/>
              <a:t>ChrisLynnes</a:t>
            </a:r>
            <a:r>
              <a:rPr lang="en-US" sz="2000" dirty="0" smtClean="0"/>
              <a:t> a </a:t>
            </a:r>
            <a:r>
              <a:rPr lang="en-US" sz="2000" dirty="0" err="1" smtClean="0"/>
              <a:t>esip:ProjectParticipant</a:t>
            </a:r>
            <a:r>
              <a:rPr lang="en-US" sz="2000" dirty="0" smtClean="0"/>
              <a:t>;</a:t>
            </a:r>
          </a:p>
          <a:p>
            <a:pPr marL="0" indent="0">
              <a:buNone/>
            </a:pPr>
            <a:r>
              <a:rPr lang="en-US" sz="2000" dirty="0" smtClean="0"/>
              <a:t>	</a:t>
            </a:r>
            <a:r>
              <a:rPr lang="en-US" sz="2000" dirty="0" err="1" smtClean="0"/>
              <a:t>foaf:name</a:t>
            </a:r>
            <a:r>
              <a:rPr lang="en-US" sz="2000" dirty="0" smtClean="0"/>
              <a:t> "Chris </a:t>
            </a:r>
            <a:r>
              <a:rPr lang="en-US" sz="2000" dirty="0" err="1" smtClean="0"/>
              <a:t>Lynnes</a:t>
            </a:r>
            <a:r>
              <a:rPr lang="en-US" sz="2000" dirty="0" smtClean="0"/>
              <a:t>"^^</a:t>
            </a:r>
            <a:r>
              <a:rPr lang="en-US" sz="2000" dirty="0" err="1" smtClean="0"/>
              <a:t>xsd:string</a:t>
            </a:r>
            <a:r>
              <a:rPr lang="en-US" sz="2000" dirty="0" smtClean="0"/>
              <a:t>;</a:t>
            </a:r>
          </a:p>
          <a:p>
            <a:pPr marL="0" indent="0">
              <a:buNone/>
            </a:pPr>
            <a:r>
              <a:rPr lang="en-US" sz="2000" dirty="0" smtClean="0"/>
              <a:t>	</a:t>
            </a:r>
            <a:r>
              <a:rPr lang="en-US" sz="2000" dirty="0" err="1" smtClean="0"/>
              <a:t>esip:memberOf</a:t>
            </a:r>
            <a:r>
              <a:rPr lang="en-US" sz="2000" dirty="0" smtClean="0"/>
              <a:t> :GSFC;</a:t>
            </a:r>
          </a:p>
          <a:p>
            <a:pPr marL="0" indent="0">
              <a:buNone/>
            </a:pPr>
            <a:r>
              <a:rPr lang="en-US" sz="2000" dirty="0" smtClean="0"/>
              <a:t>	</a:t>
            </a:r>
            <a:r>
              <a:rPr lang="en-US" sz="2000" dirty="0" err="1" smtClean="0"/>
              <a:t>esip:hasProjectParticipation</a:t>
            </a:r>
            <a:r>
              <a:rPr lang="en-US" sz="2000" dirty="0" smtClean="0"/>
              <a:t> [a </a:t>
            </a:r>
            <a:r>
              <a:rPr lang="en-US" sz="2000" dirty="0" err="1" smtClean="0"/>
              <a:t>esip:ProjectParticipation</a:t>
            </a:r>
            <a:r>
              <a:rPr lang="en-US" sz="2000" dirty="0" smtClean="0"/>
              <a:t>;</a:t>
            </a:r>
          </a:p>
          <a:p>
            <a:pPr marL="0" indent="0">
              <a:buNone/>
            </a:pPr>
            <a:r>
              <a:rPr lang="en-US" sz="2000" dirty="0" smtClean="0"/>
              <a:t>		</a:t>
            </a:r>
            <a:r>
              <a:rPr lang="en-US" sz="2000" dirty="0" err="1" smtClean="0"/>
              <a:t>esip:onProject</a:t>
            </a:r>
            <a:r>
              <a:rPr lang="en-US" sz="2000" dirty="0" smtClean="0"/>
              <a:t> </a:t>
            </a:r>
            <a:r>
              <a:rPr lang="en-US" sz="2000" dirty="0" err="1" smtClean="0"/>
              <a:t>twproject:DQSS</a:t>
            </a:r>
            <a:r>
              <a:rPr lang="en-US" sz="2000" dirty="0" smtClean="0"/>
              <a:t>;</a:t>
            </a:r>
          </a:p>
          <a:p>
            <a:pPr marL="0" indent="0">
              <a:buNone/>
            </a:pPr>
            <a:r>
              <a:rPr lang="en-US" sz="2000" dirty="0" smtClean="0"/>
              <a:t>		</a:t>
            </a:r>
            <a:r>
              <a:rPr lang="en-US" sz="2000" dirty="0" err="1" smtClean="0"/>
              <a:t>esip:hasRole</a:t>
            </a:r>
            <a:r>
              <a:rPr lang="en-US" sz="2000" dirty="0" smtClean="0"/>
              <a:t> [ a </a:t>
            </a:r>
            <a:r>
              <a:rPr lang="en-US" sz="2000" dirty="0" err="1" smtClean="0"/>
              <a:t>esip:PrincipalInvestigator</a:t>
            </a:r>
            <a:r>
              <a:rPr lang="en-US" sz="2000" dirty="0" smtClean="0"/>
              <a:t>;</a:t>
            </a:r>
          </a:p>
          <a:p>
            <a:pPr marL="0" indent="0">
              <a:buNone/>
            </a:pPr>
            <a:r>
              <a:rPr lang="en-US" sz="2000" dirty="0" smtClean="0"/>
              <a:t>			</a:t>
            </a:r>
            <a:r>
              <a:rPr lang="en-US" sz="2000" dirty="0" err="1" smtClean="0"/>
              <a:t>rdfs:label</a:t>
            </a:r>
            <a:r>
              <a:rPr lang="en-US" sz="2000" dirty="0" smtClean="0"/>
              <a:t> "Principal Investigator"^^</a:t>
            </a:r>
            <a:r>
              <a:rPr lang="en-US" sz="2000" dirty="0" err="1" smtClean="0"/>
              <a:t>xsd:string</a:t>
            </a:r>
            <a:r>
              <a:rPr lang="en-US" sz="2000" dirty="0" smtClean="0"/>
              <a:t> ] ] .</a:t>
            </a:r>
          </a:p>
          <a:p>
            <a:pPr marL="0" indent="0">
              <a:buNone/>
            </a:pPr>
            <a:endParaRPr lang="en-US" sz="2000" dirty="0" smtClean="0"/>
          </a:p>
          <a:p>
            <a:pPr marL="0" indent="0">
              <a:buNone/>
            </a:pPr>
            <a:r>
              <a:rPr lang="en-US" sz="2000" dirty="0" err="1" smtClean="0"/>
              <a:t>twperson:PeterFox</a:t>
            </a:r>
            <a:r>
              <a:rPr lang="en-US" sz="2000" dirty="0" smtClean="0"/>
              <a:t> a </a:t>
            </a:r>
            <a:r>
              <a:rPr lang="en-US" sz="2000" dirty="0" err="1" smtClean="0"/>
              <a:t>esip:ProjectParticipant</a:t>
            </a:r>
            <a:r>
              <a:rPr lang="en-US" sz="2000" dirty="0" smtClean="0"/>
              <a:t>;</a:t>
            </a:r>
          </a:p>
          <a:p>
            <a:pPr marL="0" indent="0">
              <a:buNone/>
            </a:pPr>
            <a:r>
              <a:rPr lang="en-US" sz="2000" dirty="0" smtClean="0"/>
              <a:t>	</a:t>
            </a:r>
            <a:r>
              <a:rPr lang="en-US" sz="2000" dirty="0" err="1" smtClean="0"/>
              <a:t>foaf:name</a:t>
            </a:r>
            <a:r>
              <a:rPr lang="en-US" sz="2000" dirty="0" smtClean="0"/>
              <a:t> "Peter Fox"^^</a:t>
            </a:r>
            <a:r>
              <a:rPr lang="en-US" sz="2000" dirty="0" err="1" smtClean="0"/>
              <a:t>xsd:string</a:t>
            </a:r>
            <a:r>
              <a:rPr lang="en-US" sz="2000" dirty="0" smtClean="0"/>
              <a:t>;</a:t>
            </a:r>
          </a:p>
          <a:p>
            <a:pPr marL="0" indent="0">
              <a:buNone/>
            </a:pPr>
            <a:r>
              <a:rPr lang="en-US" sz="2000" dirty="0" smtClean="0"/>
              <a:t>	</a:t>
            </a:r>
            <a:r>
              <a:rPr lang="en-US" sz="2000" dirty="0" err="1" smtClean="0"/>
              <a:t>foaf:homepage</a:t>
            </a:r>
            <a:r>
              <a:rPr lang="en-US" sz="2000" dirty="0" smtClean="0"/>
              <a:t> &lt;http://</a:t>
            </a:r>
            <a:r>
              <a:rPr lang="en-US" sz="2000" dirty="0" err="1" smtClean="0"/>
              <a:t>tw.rpi.edu</a:t>
            </a:r>
            <a:r>
              <a:rPr lang="en-US" sz="2000" dirty="0" smtClean="0"/>
              <a:t>/web/person/</a:t>
            </a:r>
            <a:r>
              <a:rPr lang="en-US" sz="2000" dirty="0" err="1" smtClean="0"/>
              <a:t>PeterFox</a:t>
            </a:r>
            <a:r>
              <a:rPr lang="en-US" sz="2000" dirty="0" smtClean="0"/>
              <a:t>&gt;;</a:t>
            </a:r>
          </a:p>
          <a:p>
            <a:pPr marL="0" indent="0">
              <a:buNone/>
            </a:pPr>
            <a:r>
              <a:rPr lang="en-US" sz="2000" dirty="0" smtClean="0"/>
              <a:t>	</a:t>
            </a:r>
            <a:r>
              <a:rPr lang="en-US" sz="2000" dirty="0" err="1" smtClean="0"/>
              <a:t>esip:memberOf</a:t>
            </a:r>
            <a:r>
              <a:rPr lang="en-US" sz="2000" dirty="0" smtClean="0"/>
              <a:t> :TWC;</a:t>
            </a:r>
          </a:p>
          <a:p>
            <a:pPr marL="0" indent="0">
              <a:buNone/>
            </a:pPr>
            <a:r>
              <a:rPr lang="en-US" sz="2000" dirty="0" smtClean="0"/>
              <a:t>	</a:t>
            </a:r>
            <a:r>
              <a:rPr lang="en-US" sz="2000" dirty="0" err="1" smtClean="0"/>
              <a:t>esip:hasProjectParticipation</a:t>
            </a:r>
            <a:r>
              <a:rPr lang="en-US" sz="2000" dirty="0" smtClean="0"/>
              <a:t> [ a </a:t>
            </a:r>
            <a:r>
              <a:rPr lang="en-US" sz="2000" dirty="0" err="1" smtClean="0"/>
              <a:t>esip:ProjectParticipation</a:t>
            </a:r>
            <a:r>
              <a:rPr lang="en-US" sz="2000" dirty="0" smtClean="0"/>
              <a:t>;</a:t>
            </a:r>
          </a:p>
          <a:p>
            <a:pPr marL="0" indent="0">
              <a:buNone/>
            </a:pPr>
            <a:r>
              <a:rPr lang="en-US" sz="2000" dirty="0" smtClean="0"/>
              <a:t>		</a:t>
            </a:r>
            <a:r>
              <a:rPr lang="en-US" sz="2000" dirty="0" err="1" smtClean="0"/>
              <a:t>esip:onProject</a:t>
            </a:r>
            <a:r>
              <a:rPr lang="en-US" sz="2000" dirty="0" smtClean="0"/>
              <a:t> </a:t>
            </a:r>
            <a:r>
              <a:rPr lang="en-US" sz="2000" dirty="0" err="1" smtClean="0"/>
              <a:t>twproject:DQSS</a:t>
            </a:r>
            <a:r>
              <a:rPr lang="en-US" sz="2000" dirty="0" smtClean="0"/>
              <a:t>;</a:t>
            </a:r>
          </a:p>
          <a:p>
            <a:pPr marL="0" indent="0">
              <a:buNone/>
            </a:pPr>
            <a:r>
              <a:rPr lang="en-US" sz="2000" dirty="0" smtClean="0"/>
              <a:t>		</a:t>
            </a:r>
            <a:r>
              <a:rPr lang="en-US" sz="2000" dirty="0" err="1" smtClean="0"/>
              <a:t>esip:hasRole</a:t>
            </a:r>
            <a:r>
              <a:rPr lang="en-US" sz="2000" dirty="0" smtClean="0"/>
              <a:t> [ a </a:t>
            </a:r>
            <a:r>
              <a:rPr lang="en-US" sz="2000" dirty="0" err="1" smtClean="0"/>
              <a:t>esip:CoInvestigator</a:t>
            </a:r>
            <a:r>
              <a:rPr lang="en-US" sz="2000" dirty="0" smtClean="0"/>
              <a:t>;</a:t>
            </a:r>
          </a:p>
          <a:p>
            <a:pPr marL="0" indent="0">
              <a:buNone/>
            </a:pPr>
            <a:r>
              <a:rPr lang="en-US" sz="2000" dirty="0" smtClean="0"/>
              <a:t>			</a:t>
            </a:r>
            <a:r>
              <a:rPr lang="en-US" sz="2000" dirty="0" err="1" smtClean="0"/>
              <a:t>rdfs:label</a:t>
            </a:r>
            <a:r>
              <a:rPr lang="en-US" sz="2000" dirty="0" smtClean="0"/>
              <a:t> "Co-Investigator"^^</a:t>
            </a:r>
            <a:r>
              <a:rPr lang="en-US" sz="2000" dirty="0" err="1" smtClean="0"/>
              <a:t>xsd:string</a:t>
            </a:r>
            <a:r>
              <a:rPr lang="en-US" sz="2000" dirty="0" smtClean="0"/>
              <a:t> ] ] </a:t>
            </a:r>
            <a:r>
              <a:rPr lang="en-US" sz="2000" dirty="0" smtClean="0"/>
              <a:t>.</a:t>
            </a:r>
            <a:endParaRPr lang="en-US" sz="2000" dirty="0" smtClean="0"/>
          </a:p>
        </p:txBody>
      </p:sp>
    </p:spTree>
    <p:extLst>
      <p:ext uri="{BB962C8B-B14F-4D97-AF65-F5344CB8AC3E}">
        <p14:creationId xmlns:p14="http://schemas.microsoft.com/office/powerpoint/2010/main" val="2573158852"/>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e.g. </a:t>
            </a:r>
            <a:r>
              <a:rPr lang="en-US" dirty="0" err="1" smtClean="0"/>
              <a:t>ttl</a:t>
            </a:r>
            <a:r>
              <a:rPr lang="en-US" dirty="0" smtClean="0"/>
              <a:t> – another person</a:t>
            </a:r>
            <a:endParaRPr lang="en-US" dirty="0"/>
          </a:p>
        </p:txBody>
      </p:sp>
      <p:sp>
        <p:nvSpPr>
          <p:cNvPr id="3" name="Content Placeholder 2"/>
          <p:cNvSpPr>
            <a:spLocks noGrp="1"/>
          </p:cNvSpPr>
          <p:nvPr>
            <p:ph idx="1"/>
          </p:nvPr>
        </p:nvSpPr>
        <p:spPr/>
        <p:txBody>
          <a:bodyPr/>
          <a:lstStyle/>
          <a:p>
            <a:pPr marL="0" indent="0">
              <a:buNone/>
            </a:pPr>
            <a:r>
              <a:rPr lang="en-US" sz="2400" dirty="0" err="1" smtClean="0"/>
              <a:t>twperson:StephanZednik</a:t>
            </a:r>
            <a:r>
              <a:rPr lang="en-US" sz="2400" dirty="0" smtClean="0"/>
              <a:t> </a:t>
            </a:r>
            <a:r>
              <a:rPr lang="en-US" sz="2400" dirty="0" smtClean="0"/>
              <a:t>a </a:t>
            </a:r>
            <a:r>
              <a:rPr lang="en-US" sz="2400" dirty="0" err="1" smtClean="0"/>
              <a:t>esip:ProjectParticipant</a:t>
            </a:r>
            <a:r>
              <a:rPr lang="en-US" sz="2400" dirty="0" smtClean="0"/>
              <a:t>;</a:t>
            </a:r>
          </a:p>
          <a:p>
            <a:pPr marL="0" indent="0">
              <a:buNone/>
            </a:pPr>
            <a:r>
              <a:rPr lang="en-US" sz="2400" dirty="0" smtClean="0"/>
              <a:t>	</a:t>
            </a:r>
            <a:r>
              <a:rPr lang="en-US" sz="2400" dirty="0" err="1" smtClean="0"/>
              <a:t>foaf:name</a:t>
            </a:r>
            <a:r>
              <a:rPr lang="en-US" sz="2400" dirty="0" smtClean="0"/>
              <a:t> "Stephan </a:t>
            </a:r>
            <a:r>
              <a:rPr lang="en-US" sz="2400" dirty="0" err="1" smtClean="0"/>
              <a:t>Zednik</a:t>
            </a:r>
            <a:r>
              <a:rPr lang="en-US" sz="2400" dirty="0" smtClean="0"/>
              <a:t>"^^</a:t>
            </a:r>
            <a:r>
              <a:rPr lang="en-US" sz="2400" dirty="0" err="1" smtClean="0"/>
              <a:t>xsd:string</a:t>
            </a:r>
            <a:r>
              <a:rPr lang="en-US" sz="2400" dirty="0" smtClean="0"/>
              <a:t>;</a:t>
            </a:r>
          </a:p>
          <a:p>
            <a:pPr marL="0" indent="0">
              <a:buNone/>
            </a:pPr>
            <a:r>
              <a:rPr lang="en-US" sz="2400" dirty="0" smtClean="0"/>
              <a:t>	</a:t>
            </a:r>
            <a:r>
              <a:rPr lang="en-US" sz="2400" dirty="0" err="1" smtClean="0"/>
              <a:t>foaf:homepage</a:t>
            </a:r>
            <a:r>
              <a:rPr lang="en-US" sz="2400" dirty="0" smtClean="0"/>
              <a:t> &lt;http://</a:t>
            </a:r>
            <a:r>
              <a:rPr lang="en-US" sz="2400" dirty="0" err="1" smtClean="0"/>
              <a:t>tw.rpi.edu</a:t>
            </a:r>
            <a:r>
              <a:rPr lang="en-US" sz="2400" dirty="0" smtClean="0"/>
              <a:t>/web/person/</a:t>
            </a:r>
            <a:r>
              <a:rPr lang="en-US" sz="2400" dirty="0" err="1" smtClean="0"/>
              <a:t>StephanZednik</a:t>
            </a:r>
            <a:r>
              <a:rPr lang="en-US" sz="2400" dirty="0" smtClean="0"/>
              <a:t>&gt;;</a:t>
            </a:r>
          </a:p>
          <a:p>
            <a:pPr marL="0" indent="0">
              <a:buNone/>
            </a:pPr>
            <a:r>
              <a:rPr lang="en-US" sz="2400" dirty="0" smtClean="0"/>
              <a:t>	</a:t>
            </a:r>
            <a:r>
              <a:rPr lang="en-US" sz="2400" dirty="0" err="1" smtClean="0"/>
              <a:t>esip:memberOf</a:t>
            </a:r>
            <a:r>
              <a:rPr lang="en-US" sz="2400" dirty="0" smtClean="0"/>
              <a:t> :TWC;</a:t>
            </a:r>
          </a:p>
          <a:p>
            <a:pPr marL="0" indent="0">
              <a:buNone/>
            </a:pPr>
            <a:r>
              <a:rPr lang="en-US" sz="2400" dirty="0" smtClean="0"/>
              <a:t>	</a:t>
            </a:r>
            <a:r>
              <a:rPr lang="en-US" sz="2400" dirty="0" err="1" smtClean="0"/>
              <a:t>esip:hasProjectParticipation</a:t>
            </a:r>
            <a:r>
              <a:rPr lang="en-US" sz="2400" dirty="0" smtClean="0"/>
              <a:t> [ a </a:t>
            </a:r>
            <a:r>
              <a:rPr lang="en-US" sz="2400" dirty="0" err="1" smtClean="0"/>
              <a:t>esip:projectParticipation</a:t>
            </a:r>
            <a:r>
              <a:rPr lang="en-US" sz="2400" dirty="0" smtClean="0"/>
              <a:t>;</a:t>
            </a:r>
          </a:p>
          <a:p>
            <a:pPr marL="0" indent="0">
              <a:buNone/>
            </a:pPr>
            <a:r>
              <a:rPr lang="en-US" sz="2400" dirty="0" smtClean="0"/>
              <a:t>		</a:t>
            </a:r>
            <a:r>
              <a:rPr lang="en-US" sz="2400" dirty="0" err="1" smtClean="0"/>
              <a:t>esip:onProject</a:t>
            </a:r>
            <a:r>
              <a:rPr lang="en-US" sz="2400" dirty="0" smtClean="0"/>
              <a:t> </a:t>
            </a:r>
            <a:r>
              <a:rPr lang="en-US" sz="2400" dirty="0" err="1" smtClean="0"/>
              <a:t>twproject:DQSS</a:t>
            </a:r>
            <a:r>
              <a:rPr lang="en-US" sz="2400" dirty="0" smtClean="0"/>
              <a:t>;</a:t>
            </a:r>
          </a:p>
          <a:p>
            <a:pPr marL="0" indent="0">
              <a:buNone/>
            </a:pPr>
            <a:r>
              <a:rPr lang="en-US" sz="2400" dirty="0" smtClean="0"/>
              <a:t>		</a:t>
            </a:r>
            <a:r>
              <a:rPr lang="en-US" sz="2400" dirty="0" err="1" smtClean="0"/>
              <a:t>esip:hasRole</a:t>
            </a:r>
            <a:r>
              <a:rPr lang="en-US" sz="2400" dirty="0" smtClean="0"/>
              <a:t> [ a </a:t>
            </a:r>
            <a:r>
              <a:rPr lang="en-US" sz="2400" dirty="0" err="1" smtClean="0"/>
              <a:t>esip:TechnicalExpert</a:t>
            </a:r>
            <a:r>
              <a:rPr lang="en-US" sz="2400" dirty="0" smtClean="0"/>
              <a:t>;</a:t>
            </a:r>
          </a:p>
          <a:p>
            <a:pPr marL="0" indent="0">
              <a:buNone/>
            </a:pPr>
            <a:r>
              <a:rPr lang="en-US" sz="2400" dirty="0" smtClean="0"/>
              <a:t>		 	</a:t>
            </a:r>
            <a:r>
              <a:rPr lang="en-US" sz="2400" dirty="0" err="1" smtClean="0"/>
              <a:t>rdfs:label</a:t>
            </a:r>
            <a:r>
              <a:rPr lang="en-US" sz="2400" dirty="0" smtClean="0"/>
              <a:t> "Technical Expert"^^</a:t>
            </a:r>
            <a:r>
              <a:rPr lang="en-US" sz="2400" dirty="0" err="1" smtClean="0"/>
              <a:t>xsd:string</a:t>
            </a:r>
            <a:r>
              <a:rPr lang="en-US" sz="2400" dirty="0" smtClean="0"/>
              <a:t> ] ];</a:t>
            </a:r>
          </a:p>
          <a:p>
            <a:pPr marL="0" indent="0">
              <a:buNone/>
            </a:pPr>
            <a:r>
              <a:rPr lang="en-US" sz="2400" dirty="0" smtClean="0"/>
              <a:t>	</a:t>
            </a:r>
            <a:r>
              <a:rPr lang="en-US" sz="2400" dirty="0" err="1" smtClean="0"/>
              <a:t>esip:knowsTechnology</a:t>
            </a:r>
            <a:r>
              <a:rPr lang="en-US" sz="2400" dirty="0" smtClean="0"/>
              <a:t> :Jena </a:t>
            </a:r>
            <a:r>
              <a:rPr lang="en-US" sz="2400" dirty="0" smtClean="0"/>
              <a:t>.</a:t>
            </a:r>
            <a:endParaRPr lang="en-US" sz="2400" dirty="0" smtClean="0"/>
          </a:p>
        </p:txBody>
      </p:sp>
    </p:spTree>
    <p:extLst>
      <p:ext uri="{BB962C8B-B14F-4D97-AF65-F5344CB8AC3E}">
        <p14:creationId xmlns:p14="http://schemas.microsoft.com/office/powerpoint/2010/main" val="2331536348"/>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e.g. </a:t>
            </a:r>
            <a:r>
              <a:rPr lang="en-US" dirty="0" err="1" smtClean="0"/>
              <a:t>ttl</a:t>
            </a:r>
            <a:r>
              <a:rPr lang="en-US" dirty="0" smtClean="0"/>
              <a:t> – project/ program</a:t>
            </a:r>
            <a:endParaRPr lang="en-US" dirty="0"/>
          </a:p>
        </p:txBody>
      </p:sp>
      <p:sp>
        <p:nvSpPr>
          <p:cNvPr id="3" name="Content Placeholder 2"/>
          <p:cNvSpPr>
            <a:spLocks noGrp="1"/>
          </p:cNvSpPr>
          <p:nvPr>
            <p:ph idx="1"/>
          </p:nvPr>
        </p:nvSpPr>
        <p:spPr/>
        <p:txBody>
          <a:bodyPr/>
          <a:lstStyle/>
          <a:p>
            <a:pPr marL="0" indent="0">
              <a:buNone/>
            </a:pPr>
            <a:r>
              <a:rPr lang="en-US" sz="2400" dirty="0" err="1" smtClean="0"/>
              <a:t>twproject:DQSS</a:t>
            </a:r>
            <a:r>
              <a:rPr lang="en-US" sz="2400" dirty="0" smtClean="0"/>
              <a:t> </a:t>
            </a:r>
            <a:r>
              <a:rPr lang="en-US" sz="2400" dirty="0" smtClean="0"/>
              <a:t>a </a:t>
            </a:r>
            <a:r>
              <a:rPr lang="en-US" sz="2400" dirty="0" err="1" smtClean="0"/>
              <a:t>esip:Project</a:t>
            </a:r>
            <a:r>
              <a:rPr lang="en-US" sz="2400" dirty="0" smtClean="0"/>
              <a:t>;</a:t>
            </a:r>
          </a:p>
          <a:p>
            <a:pPr marL="0" indent="0">
              <a:buNone/>
            </a:pPr>
            <a:r>
              <a:rPr lang="en-US" sz="2400" dirty="0" smtClean="0"/>
              <a:t>	</a:t>
            </a:r>
            <a:r>
              <a:rPr lang="en-US" sz="2400" dirty="0" err="1" smtClean="0"/>
              <a:t>foaf:name</a:t>
            </a:r>
            <a:r>
              <a:rPr lang="en-US" sz="2400" dirty="0" smtClean="0"/>
              <a:t> "Data Quality Screening Service (DQSS)"^^</a:t>
            </a:r>
            <a:r>
              <a:rPr lang="en-US" sz="2400" dirty="0" err="1" smtClean="0"/>
              <a:t>xsd:string</a:t>
            </a:r>
            <a:r>
              <a:rPr lang="en-US" sz="2400" dirty="0" smtClean="0"/>
              <a:t>;</a:t>
            </a:r>
          </a:p>
          <a:p>
            <a:pPr marL="0" indent="0">
              <a:buNone/>
            </a:pPr>
            <a:r>
              <a:rPr lang="en-US" sz="2400" dirty="0" smtClean="0"/>
              <a:t>	</a:t>
            </a:r>
            <a:r>
              <a:rPr lang="en-US" sz="2400" dirty="0" err="1" smtClean="0"/>
              <a:t>foaf:homepage</a:t>
            </a:r>
            <a:r>
              <a:rPr lang="en-US" sz="2400" dirty="0" smtClean="0"/>
              <a:t> &lt;http://</a:t>
            </a:r>
            <a:r>
              <a:rPr lang="en-US" sz="2400" dirty="0" err="1" smtClean="0"/>
              <a:t>tw.rpi.edu</a:t>
            </a:r>
            <a:r>
              <a:rPr lang="en-US" sz="2400" dirty="0" smtClean="0"/>
              <a:t>/web/project/DQSS&gt;;</a:t>
            </a:r>
          </a:p>
          <a:p>
            <a:pPr marL="0" indent="0">
              <a:buNone/>
            </a:pPr>
            <a:r>
              <a:rPr lang="en-US" sz="2400" dirty="0" smtClean="0"/>
              <a:t>	</a:t>
            </a:r>
            <a:r>
              <a:rPr lang="en-US" sz="2400" dirty="0" err="1" smtClean="0"/>
              <a:t>esip:isFundedBy</a:t>
            </a:r>
            <a:r>
              <a:rPr lang="en-US" sz="2400" dirty="0" smtClean="0"/>
              <a:t> :NASA_ACCESS;</a:t>
            </a:r>
          </a:p>
          <a:p>
            <a:pPr marL="0" indent="0">
              <a:buNone/>
            </a:pPr>
            <a:r>
              <a:rPr lang="en-US" sz="2400" dirty="0" smtClean="0"/>
              <a:t>	</a:t>
            </a:r>
            <a:r>
              <a:rPr lang="en-US" sz="2400" dirty="0" err="1" smtClean="0"/>
              <a:t>esip:worksWithTechnology</a:t>
            </a:r>
            <a:r>
              <a:rPr lang="en-US" sz="2400" dirty="0" smtClean="0"/>
              <a:t> :Jena .</a:t>
            </a:r>
          </a:p>
          <a:p>
            <a:pPr marL="0" indent="0">
              <a:buNone/>
            </a:pPr>
            <a:endParaRPr lang="en-US" sz="2400" dirty="0" smtClean="0"/>
          </a:p>
          <a:p>
            <a:pPr marL="0" indent="0">
              <a:buNone/>
            </a:pPr>
            <a:r>
              <a:rPr lang="en-US" sz="2400" dirty="0" smtClean="0"/>
              <a:t>:NASA_ACCESS a </a:t>
            </a:r>
            <a:r>
              <a:rPr lang="en-US" sz="2400" dirty="0" err="1" smtClean="0"/>
              <a:t>esip:Program</a:t>
            </a:r>
            <a:r>
              <a:rPr lang="en-US" sz="2400" dirty="0" smtClean="0"/>
              <a:t>;</a:t>
            </a:r>
          </a:p>
          <a:p>
            <a:pPr marL="0" indent="0">
              <a:buNone/>
            </a:pPr>
            <a:r>
              <a:rPr lang="en-US" sz="2400" dirty="0" smtClean="0"/>
              <a:t>	</a:t>
            </a:r>
            <a:r>
              <a:rPr lang="en-US" sz="2400" dirty="0" err="1" smtClean="0"/>
              <a:t>foaf:name</a:t>
            </a:r>
            <a:r>
              <a:rPr lang="en-US" sz="2400" dirty="0" smtClean="0"/>
              <a:t> "NASA ACCESS"^^</a:t>
            </a:r>
            <a:r>
              <a:rPr lang="en-US" sz="2400" dirty="0" err="1" smtClean="0"/>
              <a:t>xsd:string</a:t>
            </a:r>
            <a:r>
              <a:rPr lang="en-US" sz="2400" dirty="0" smtClean="0"/>
              <a:t>;</a:t>
            </a:r>
          </a:p>
          <a:p>
            <a:pPr marL="0" indent="0">
              <a:buNone/>
            </a:pPr>
            <a:r>
              <a:rPr lang="en-US" sz="2400" dirty="0" smtClean="0"/>
              <a:t>	</a:t>
            </a:r>
            <a:r>
              <a:rPr lang="en-US" sz="2400" dirty="0" err="1" smtClean="0"/>
              <a:t>foaf:homepage</a:t>
            </a:r>
            <a:r>
              <a:rPr lang="en-US" sz="2400" dirty="0" smtClean="0"/>
              <a:t> &lt;http://</a:t>
            </a:r>
            <a:r>
              <a:rPr lang="en-US" sz="2400" dirty="0" err="1" smtClean="0"/>
              <a:t>lheawww.gsfc.nasa.gov</a:t>
            </a:r>
            <a:r>
              <a:rPr lang="en-US" sz="2400" dirty="0" smtClean="0"/>
              <a:t>/ACCESS/&gt;</a:t>
            </a:r>
            <a:r>
              <a:rPr lang="en-US" sz="2400" dirty="0" smtClean="0"/>
              <a:t>.</a:t>
            </a:r>
            <a:endParaRPr lang="en-US" sz="2400" dirty="0" smtClean="0"/>
          </a:p>
        </p:txBody>
      </p:sp>
    </p:spTree>
    <p:extLst>
      <p:ext uri="{BB962C8B-B14F-4D97-AF65-F5344CB8AC3E}">
        <p14:creationId xmlns:p14="http://schemas.microsoft.com/office/powerpoint/2010/main" val="1337154751"/>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e.g. </a:t>
            </a:r>
            <a:r>
              <a:rPr lang="en-US" dirty="0" err="1" smtClean="0"/>
              <a:t>ttl</a:t>
            </a:r>
            <a:r>
              <a:rPr lang="en-US" dirty="0" smtClean="0"/>
              <a:t> –technology</a:t>
            </a:r>
            <a:endParaRPr lang="en-US" dirty="0"/>
          </a:p>
        </p:txBody>
      </p:sp>
      <p:sp>
        <p:nvSpPr>
          <p:cNvPr id="3" name="Content Placeholder 2"/>
          <p:cNvSpPr>
            <a:spLocks noGrp="1"/>
          </p:cNvSpPr>
          <p:nvPr>
            <p:ph idx="1"/>
          </p:nvPr>
        </p:nvSpPr>
        <p:spPr/>
        <p:txBody>
          <a:bodyPr/>
          <a:lstStyle/>
          <a:p>
            <a:pPr marL="0" indent="0">
              <a:buNone/>
            </a:pPr>
            <a:r>
              <a:rPr lang="en-US" dirty="0" smtClean="0"/>
              <a:t>:</a:t>
            </a:r>
            <a:r>
              <a:rPr lang="en-US" dirty="0"/>
              <a:t>Jena a </a:t>
            </a:r>
            <a:r>
              <a:rPr lang="en-US" dirty="0" err="1"/>
              <a:t>esip:Technology</a:t>
            </a:r>
            <a:r>
              <a:rPr lang="en-US" dirty="0"/>
              <a:t>;</a:t>
            </a:r>
          </a:p>
          <a:p>
            <a:pPr marL="0" indent="0">
              <a:buNone/>
            </a:pPr>
            <a:r>
              <a:rPr lang="en-US" dirty="0"/>
              <a:t>	</a:t>
            </a:r>
            <a:r>
              <a:rPr lang="en-US" dirty="0" err="1"/>
              <a:t>foaf:homepage</a:t>
            </a:r>
            <a:r>
              <a:rPr lang="en-US" dirty="0"/>
              <a:t> &lt;http://</a:t>
            </a:r>
            <a:r>
              <a:rPr lang="en-US" dirty="0" err="1"/>
              <a:t>jena.sourceforge.net</a:t>
            </a:r>
            <a:r>
              <a:rPr lang="en-US" dirty="0"/>
              <a:t>/&gt;;</a:t>
            </a:r>
          </a:p>
          <a:p>
            <a:pPr marL="0" indent="0">
              <a:buNone/>
            </a:pPr>
            <a:r>
              <a:rPr lang="en-US" dirty="0"/>
              <a:t>	</a:t>
            </a:r>
            <a:r>
              <a:rPr lang="en-US" dirty="0" err="1"/>
              <a:t>foaf:name</a:t>
            </a:r>
            <a:r>
              <a:rPr lang="en-US" dirty="0"/>
              <a:t> "Jena Semantic Web Framework"^^</a:t>
            </a:r>
            <a:r>
              <a:rPr lang="en-US" dirty="0" err="1"/>
              <a:t>xsd:string</a:t>
            </a:r>
            <a:r>
              <a:rPr lang="en-US" dirty="0"/>
              <a:t> .</a:t>
            </a:r>
          </a:p>
          <a:p>
            <a:pPr marL="0" indent="0">
              <a:buNone/>
            </a:pPr>
            <a:endParaRPr lang="en-US" dirty="0"/>
          </a:p>
        </p:txBody>
      </p:sp>
    </p:spTree>
    <p:extLst>
      <p:ext uri="{BB962C8B-B14F-4D97-AF65-F5344CB8AC3E}">
        <p14:creationId xmlns:p14="http://schemas.microsoft.com/office/powerpoint/2010/main" val="1363520278"/>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Validation/Conversion tools</a:t>
            </a:r>
            <a:endParaRPr lang="en-US" dirty="0"/>
          </a:p>
        </p:txBody>
      </p:sp>
      <p:sp>
        <p:nvSpPr>
          <p:cNvPr id="3" name="Content Placeholder 2"/>
          <p:cNvSpPr>
            <a:spLocks noGrp="1"/>
          </p:cNvSpPr>
          <p:nvPr>
            <p:ph idx="1"/>
          </p:nvPr>
        </p:nvSpPr>
        <p:spPr/>
        <p:txBody>
          <a:bodyPr/>
          <a:lstStyle/>
          <a:p>
            <a:r>
              <a:rPr lang="en-US" dirty="0" smtClean="0">
                <a:hlinkClick r:id="rId2"/>
              </a:rPr>
              <a:t>http://www.w3.org/RDF/Validator/</a:t>
            </a:r>
            <a:r>
              <a:rPr lang="en-US" dirty="0" smtClean="0"/>
              <a:t> </a:t>
            </a:r>
          </a:p>
          <a:p>
            <a:r>
              <a:rPr lang="en-US" dirty="0" smtClean="0">
                <a:hlinkClick r:id="rId3"/>
              </a:rPr>
              <a:t>http://www.rdfabout.com/demo/validator/</a:t>
            </a:r>
            <a:r>
              <a:rPr lang="en-US" dirty="0" smtClean="0"/>
              <a:t> </a:t>
            </a:r>
            <a:endParaRPr lang="en-US" dirty="0"/>
          </a:p>
        </p:txBody>
      </p:sp>
    </p:spTree>
    <p:extLst>
      <p:ext uri="{BB962C8B-B14F-4D97-AF65-F5344CB8AC3E}">
        <p14:creationId xmlns:p14="http://schemas.microsoft.com/office/powerpoint/2010/main" val="1282304420"/>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v1</a:t>
            </a:r>
            <a:endParaRPr lang="en-US" dirty="0"/>
          </a:p>
        </p:txBody>
      </p:sp>
      <p:sp>
        <p:nvSpPr>
          <p:cNvPr id="3" name="Content Placeholder 2"/>
          <p:cNvSpPr>
            <a:spLocks noGrp="1"/>
          </p:cNvSpPr>
          <p:nvPr>
            <p:ph idx="1"/>
          </p:nvPr>
        </p:nvSpPr>
        <p:spPr/>
        <p:txBody>
          <a:bodyPr/>
          <a:lstStyle/>
          <a:p>
            <a:pPr marL="0" indent="0">
              <a:buNone/>
            </a:pPr>
            <a:r>
              <a:rPr lang="en-US" dirty="0"/>
              <a:t>PREFIX </a:t>
            </a:r>
            <a:r>
              <a:rPr lang="en-US" dirty="0" err="1"/>
              <a:t>esip</a:t>
            </a:r>
            <a:r>
              <a:rPr lang="en-US" dirty="0"/>
              <a:t>: &lt;</a:t>
            </a:r>
            <a:r>
              <a:rPr lang="en-US" u="sng" dirty="0">
                <a:hlinkClick r:id="rId2"/>
              </a:rPr>
              <a:t>http://esipfed.org&gt;</a:t>
            </a:r>
          </a:p>
          <a:p>
            <a:pPr marL="0" indent="0">
              <a:buNone/>
            </a:pPr>
            <a:r>
              <a:rPr lang="en-US" dirty="0"/>
              <a:t>SELECT ?technology </a:t>
            </a:r>
          </a:p>
          <a:p>
            <a:pPr marL="0" indent="0">
              <a:buNone/>
            </a:pPr>
            <a:r>
              <a:rPr lang="en-US" dirty="0"/>
              <a:t>WHERE {</a:t>
            </a:r>
          </a:p>
          <a:p>
            <a:pPr marL="0" indent="0">
              <a:buNone/>
            </a:pPr>
            <a:r>
              <a:rPr lang="en-US" dirty="0"/>
              <a:t> ?project </a:t>
            </a:r>
            <a:r>
              <a:rPr lang="en-US" dirty="0" err="1"/>
              <a:t>esip:worksWithTechnology</a:t>
            </a:r>
            <a:r>
              <a:rPr lang="en-US" dirty="0"/>
              <a:t> ?</a:t>
            </a:r>
            <a:r>
              <a:rPr lang="en-US" dirty="0" smtClean="0"/>
              <a:t>technology .</a:t>
            </a:r>
            <a:endParaRPr lang="en-US" dirty="0"/>
          </a:p>
          <a:p>
            <a:pPr marL="0" indent="0">
              <a:buNone/>
            </a:pPr>
            <a:r>
              <a:rPr lang="en-US" dirty="0"/>
              <a:t>}</a:t>
            </a:r>
          </a:p>
        </p:txBody>
      </p:sp>
    </p:spTree>
    <p:extLst>
      <p:ext uri="{BB962C8B-B14F-4D97-AF65-F5344CB8AC3E}">
        <p14:creationId xmlns:p14="http://schemas.microsoft.com/office/powerpoint/2010/main" val="1070092129"/>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v1</a:t>
            </a:r>
            <a:endParaRPr lang="en-US" dirty="0"/>
          </a:p>
        </p:txBody>
      </p:sp>
      <p:sp>
        <p:nvSpPr>
          <p:cNvPr id="3" name="Content Placeholder 2"/>
          <p:cNvSpPr>
            <a:spLocks noGrp="1"/>
          </p:cNvSpPr>
          <p:nvPr>
            <p:ph idx="1"/>
          </p:nvPr>
        </p:nvSpPr>
        <p:spPr/>
        <p:txBody>
          <a:bodyPr/>
          <a:lstStyle/>
          <a:p>
            <a:pPr marL="0" indent="0">
              <a:buNone/>
            </a:pPr>
            <a:r>
              <a:rPr lang="en-US" dirty="0" smtClean="0"/>
              <a:t>PREFIX </a:t>
            </a:r>
            <a:r>
              <a:rPr lang="en-US" dirty="0" err="1"/>
              <a:t>esip</a:t>
            </a:r>
            <a:r>
              <a:rPr lang="en-US" dirty="0"/>
              <a:t>: &lt;</a:t>
            </a:r>
            <a:r>
              <a:rPr lang="en-US" u="sng" dirty="0">
                <a:hlinkClick r:id="rId2"/>
              </a:rPr>
              <a:t>http://esipfed.org&gt;</a:t>
            </a:r>
          </a:p>
          <a:p>
            <a:pPr marL="0" indent="0">
              <a:buNone/>
            </a:pPr>
            <a:r>
              <a:rPr lang="en-US" dirty="0"/>
              <a:t>SELECT  ?technology ?project </a:t>
            </a:r>
          </a:p>
          <a:p>
            <a:pPr marL="0" indent="0">
              <a:buNone/>
            </a:pPr>
            <a:r>
              <a:rPr lang="en-US" dirty="0"/>
              <a:t>WHERE {</a:t>
            </a:r>
          </a:p>
          <a:p>
            <a:pPr marL="0" indent="0">
              <a:buNone/>
            </a:pPr>
            <a:r>
              <a:rPr lang="en-US" dirty="0"/>
              <a:t> ?technology </a:t>
            </a:r>
            <a:r>
              <a:rPr lang="en-US" dirty="0" err="1"/>
              <a:t>esip:worksWithTechnology</a:t>
            </a:r>
            <a:r>
              <a:rPr lang="en-US" dirty="0"/>
              <a:t> ?project</a:t>
            </a:r>
          </a:p>
          <a:p>
            <a:pPr marL="0" indent="0">
              <a:buNone/>
            </a:pPr>
            <a:r>
              <a:rPr lang="en-US" dirty="0" smtClean="0"/>
              <a:t>}</a:t>
            </a:r>
            <a:endParaRPr lang="en-US" dirty="0"/>
          </a:p>
        </p:txBody>
      </p:sp>
    </p:spTree>
    <p:extLst>
      <p:ext uri="{BB962C8B-B14F-4D97-AF65-F5344CB8AC3E}">
        <p14:creationId xmlns:p14="http://schemas.microsoft.com/office/powerpoint/2010/main" val="2421060846"/>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v0</a:t>
            </a:r>
            <a:endParaRPr lang="en-US" dirty="0"/>
          </a:p>
        </p:txBody>
      </p:sp>
      <p:sp>
        <p:nvSpPr>
          <p:cNvPr id="3" name="Content Placeholder 2"/>
          <p:cNvSpPr>
            <a:spLocks noGrp="1"/>
          </p:cNvSpPr>
          <p:nvPr>
            <p:ph idx="1"/>
          </p:nvPr>
        </p:nvSpPr>
        <p:spPr/>
        <p:txBody>
          <a:bodyPr/>
          <a:lstStyle/>
          <a:p>
            <a:pPr marL="0" indent="0">
              <a:buNone/>
            </a:pPr>
            <a:r>
              <a:rPr lang="en-US" dirty="0"/>
              <a:t>SELECT ?</a:t>
            </a:r>
            <a:r>
              <a:rPr lang="en-US" dirty="0" smtClean="0"/>
              <a:t>who</a:t>
            </a:r>
            <a:endParaRPr lang="en-US" dirty="0"/>
          </a:p>
          <a:p>
            <a:pPr marL="0" indent="0">
              <a:buNone/>
            </a:pPr>
            <a:r>
              <a:rPr lang="en-US" dirty="0"/>
              <a:t>WHERE</a:t>
            </a:r>
          </a:p>
          <a:p>
            <a:pPr marL="0" indent="0">
              <a:buNone/>
            </a:pPr>
            <a:r>
              <a:rPr lang="en-US" dirty="0"/>
              <a:t>{</a:t>
            </a:r>
          </a:p>
          <a:p>
            <a:pPr marL="0" indent="0">
              <a:buNone/>
            </a:pPr>
            <a:r>
              <a:rPr lang="en-US" dirty="0"/>
              <a:t> ?who &lt;</a:t>
            </a:r>
            <a:r>
              <a:rPr lang="en-US" u="sng" dirty="0">
                <a:hlinkClick r:id="rId2"/>
              </a:rPr>
              <a:t>http://www.w3.org/2000/01/rdf-schema#subClassOf&gt;</a:t>
            </a:r>
          </a:p>
          <a:p>
            <a:pPr marL="0" indent="0">
              <a:buNone/>
            </a:pPr>
            <a:r>
              <a:rPr lang="en-US" dirty="0"/>
              <a:t>&lt;</a:t>
            </a:r>
            <a:r>
              <a:rPr lang="en-US" u="sng" dirty="0">
                <a:hlinkClick r:id="rId3"/>
              </a:rPr>
              <a:t>http://localhost/default#ProjectRole&gt; .</a:t>
            </a:r>
          </a:p>
          <a:p>
            <a:pPr marL="0" indent="0">
              <a:buNone/>
            </a:pPr>
            <a:r>
              <a:rPr lang="en-US" dirty="0"/>
              <a:t>}</a:t>
            </a:r>
          </a:p>
        </p:txBody>
      </p:sp>
    </p:spTree>
    <p:extLst>
      <p:ext uri="{BB962C8B-B14F-4D97-AF65-F5344CB8AC3E}">
        <p14:creationId xmlns:p14="http://schemas.microsoft.com/office/powerpoint/2010/main" val="3288736852"/>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3182</TotalTime>
  <Words>1721</Words>
  <Application>Microsoft Macintosh PowerPoint</Application>
  <PresentationFormat>On-screen Show (4:3)</PresentationFormat>
  <Paragraphs>251</Paragraphs>
  <Slides>30</Slides>
  <Notes>10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2" baseType="lpstr">
      <vt:lpstr>Office Theme</vt:lpstr>
      <vt:lpstr>Document</vt:lpstr>
      <vt:lpstr>ESIP Semantic Web Products and Services ‘triples’ “tutorial” aka sausage making</vt:lpstr>
      <vt:lpstr>Why and What</vt:lpstr>
      <vt:lpstr>What and how</vt:lpstr>
      <vt:lpstr>What you may need</vt:lpstr>
      <vt:lpstr>PowerPoint Presentation</vt:lpstr>
      <vt:lpstr>Semantic Web Layers</vt:lpstr>
      <vt:lpstr> Ontology Spectrum</vt:lpstr>
      <vt:lpstr>Use Case example</vt:lpstr>
      <vt:lpstr>Elements of KR in Semantic Web</vt:lpstr>
      <vt:lpstr>Class and property example</vt:lpstr>
      <vt:lpstr>Remember, in science!</vt:lpstr>
      <vt:lpstr>And, if you are used to logic</vt:lpstr>
      <vt:lpstr>Thus</vt:lpstr>
      <vt:lpstr>Representing Knowledge With Objects</vt:lpstr>
      <vt:lpstr>Representing Knowledge With Objects</vt:lpstr>
      <vt:lpstr>Knowledge representation - visual</vt:lpstr>
      <vt:lpstr>Use case modeling</vt:lpstr>
      <vt:lpstr>First iteration</vt:lpstr>
      <vt:lpstr>Working with instances</vt:lpstr>
      <vt:lpstr>Ttl - e.g.</vt:lpstr>
      <vt:lpstr>e.g. ttl - header</vt:lpstr>
      <vt:lpstr>e.g. ttl - organization </vt:lpstr>
      <vt:lpstr>e.g. ttl -participant </vt:lpstr>
      <vt:lpstr>e.g. ttl – another person</vt:lpstr>
      <vt:lpstr>e.g. ttl – project/ program</vt:lpstr>
      <vt:lpstr>e.g. ttl –technology</vt:lpstr>
      <vt:lpstr>Validation/Conversion tools</vt:lpstr>
      <vt:lpstr>v1</vt:lpstr>
      <vt:lpstr>v1</vt:lpstr>
      <vt:lpstr>v0</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Peter Fox</dc:creator>
  <cp:lastModifiedBy>Peter Fox</cp:lastModifiedBy>
  <cp:revision>27</cp:revision>
  <dcterms:created xsi:type="dcterms:W3CDTF">2010-11-22T18:51:09Z</dcterms:created>
  <dcterms:modified xsi:type="dcterms:W3CDTF">2011-01-05T23:59:39Z</dcterms:modified>
</cp:coreProperties>
</file>